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29"/>
  </p:notesMasterIdLst>
  <p:sldIdLst>
    <p:sldId id="308" r:id="rId3"/>
    <p:sldId id="309" r:id="rId4"/>
    <p:sldId id="311" r:id="rId5"/>
    <p:sldId id="312" r:id="rId6"/>
    <p:sldId id="313" r:id="rId7"/>
    <p:sldId id="314" r:id="rId8"/>
    <p:sldId id="315" r:id="rId9"/>
    <p:sldId id="307" r:id="rId10"/>
    <p:sldId id="264" r:id="rId11"/>
    <p:sldId id="263" r:id="rId12"/>
    <p:sldId id="265" r:id="rId13"/>
    <p:sldId id="278" r:id="rId14"/>
    <p:sldId id="271" r:id="rId15"/>
    <p:sldId id="269" r:id="rId16"/>
    <p:sldId id="296" r:id="rId17"/>
    <p:sldId id="297" r:id="rId18"/>
    <p:sldId id="273" r:id="rId19"/>
    <p:sldId id="281" r:id="rId20"/>
    <p:sldId id="284" r:id="rId21"/>
    <p:sldId id="282" r:id="rId22"/>
    <p:sldId id="283" r:id="rId23"/>
    <p:sldId id="277" r:id="rId24"/>
    <p:sldId id="293" r:id="rId25"/>
    <p:sldId id="291" r:id="rId26"/>
    <p:sldId id="292" r:id="rId27"/>
    <p:sldId id="272" r:id="rId28"/>
  </p:sldIdLst>
  <p:sldSz cx="24384000" cy="13716000"/>
  <p:notesSz cx="6858000" cy="9144000"/>
  <p:defaultTextStyle>
    <a:defPPr>
      <a:defRPr lang="en-US"/>
    </a:defPPr>
    <a:lvl1pPr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1pPr>
    <a:lvl2pPr marL="4572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2pPr>
    <a:lvl3pPr marL="9144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3pPr>
    <a:lvl4pPr marL="13716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4pPr>
    <a:lvl5pPr marL="18288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636" autoAdjust="0"/>
  </p:normalViewPr>
  <p:slideViewPr>
    <p:cSldViewPr>
      <p:cViewPr varScale="1">
        <p:scale>
          <a:sx n="31" d="100"/>
          <a:sy n="31" d="100"/>
        </p:scale>
        <p:origin x="-726" y="-84"/>
      </p:cViewPr>
      <p:guideLst>
        <p:guide orient="horz" pos="4320"/>
        <p:guide pos="76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layout/>
      <c:txPr>
        <a:bodyPr/>
        <a:lstStyle/>
        <a:p>
          <a:pPr>
            <a:defRPr sz="3600"/>
          </a:pPr>
          <a:endParaRPr lang="en-US"/>
        </a:p>
      </c:txPr>
    </c:title>
    <c:plotArea>
      <c:layout/>
      <c:scatterChart>
        <c:scatterStyle val="lineMarker"/>
        <c:ser>
          <c:idx val="0"/>
          <c:order val="0"/>
          <c:tx>
            <c:strRef>
              <c:f>Sheet3!$F$11</c:f>
              <c:strCache>
                <c:ptCount val="1"/>
                <c:pt idx="0">
                  <c:v>Number of Subspecialty Certificates Issued by ABMS Member Boards</c:v>
                </c:pt>
              </c:strCache>
            </c:strRef>
          </c:tx>
          <c:xVal>
            <c:numRef>
              <c:f>Sheet3!$E$12:$E$17</c:f>
              <c:numCache>
                <c:formatCode>General</c:formatCode>
                <c:ptCount val="6"/>
                <c:pt idx="0">
                  <c:v>1950</c:v>
                </c:pt>
                <c:pt idx="1">
                  <c:v>1970</c:v>
                </c:pt>
                <c:pt idx="2">
                  <c:v>1980</c:v>
                </c:pt>
                <c:pt idx="3">
                  <c:v>1996</c:v>
                </c:pt>
                <c:pt idx="4">
                  <c:v>1999</c:v>
                </c:pt>
                <c:pt idx="5">
                  <c:v>2013</c:v>
                </c:pt>
              </c:numCache>
            </c:numRef>
          </c:xVal>
          <c:yVal>
            <c:numRef>
              <c:f>Sheet3!$F$12:$F$17</c:f>
              <c:numCache>
                <c:formatCode>General</c:formatCode>
                <c:ptCount val="6"/>
                <c:pt idx="0">
                  <c:v>10</c:v>
                </c:pt>
                <c:pt idx="1">
                  <c:v>20</c:v>
                </c:pt>
                <c:pt idx="2">
                  <c:v>66</c:v>
                </c:pt>
                <c:pt idx="3">
                  <c:v>74</c:v>
                </c:pt>
                <c:pt idx="4">
                  <c:v>84</c:v>
                </c:pt>
                <c:pt idx="5">
                  <c:v>145</c:v>
                </c:pt>
              </c:numCache>
            </c:numRef>
          </c:yVal>
        </c:ser>
        <c:axId val="56768384"/>
        <c:axId val="56769920"/>
      </c:scatterChart>
      <c:valAx>
        <c:axId val="56768384"/>
        <c:scaling>
          <c:orientation val="minMax"/>
        </c:scaling>
        <c:axPos val="b"/>
        <c:numFmt formatCode="General" sourceLinked="1"/>
        <c:tickLblPos val="nextTo"/>
        <c:txPr>
          <a:bodyPr/>
          <a:lstStyle/>
          <a:p>
            <a:pPr>
              <a:defRPr sz="3600"/>
            </a:pPr>
            <a:endParaRPr lang="en-US"/>
          </a:p>
        </c:txPr>
        <c:crossAx val="56769920"/>
        <c:crosses val="autoZero"/>
        <c:crossBetween val="midCat"/>
      </c:valAx>
      <c:valAx>
        <c:axId val="56769920"/>
        <c:scaling>
          <c:orientation val="minMax"/>
        </c:scaling>
        <c:axPos val="l"/>
        <c:majorGridlines/>
        <c:numFmt formatCode="General" sourceLinked="1"/>
        <c:tickLblPos val="nextTo"/>
        <c:txPr>
          <a:bodyPr/>
          <a:lstStyle/>
          <a:p>
            <a:pPr>
              <a:defRPr sz="3600"/>
            </a:pPr>
            <a:endParaRPr lang="en-US"/>
          </a:p>
        </c:txPr>
        <c:crossAx val="56768384"/>
        <c:crosses val="autoZero"/>
        <c:crossBetween val="midCat"/>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mtClean="0"/>
            </a:lvl1pPr>
          </a:lstStyle>
          <a:p>
            <a:pPr>
              <a:defRPr/>
            </a:pPr>
            <a:fld id="{A522BBE6-BE05-4747-994C-4371221D6869}" type="datetimeFigureOut">
              <a:rPr lang="en-US"/>
              <a:pPr>
                <a:defRPr/>
              </a:pPr>
              <a:t>3/6/2013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mtClean="0"/>
            </a:lvl1pPr>
          </a:lstStyle>
          <a:p>
            <a:pPr>
              <a:defRPr/>
            </a:pPr>
            <a:fld id="{48B199E9-7DB8-4402-A0DC-681538B9E9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MS PGothic" pitchFamily="2"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E8FCDC2-FE10-47CF-B599-226BBDD199A0}"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B199E9-7DB8-4402-A0DC-681538B9E9A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2"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948CEDC9-C679-4CBE-9394-08D44A665648}"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2"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C596EB9A-E592-4ED3-8676-698098B47679}" type="slidenum">
              <a:rPr lang="en-US"/>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2"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2B274CE4-059C-407C-B843-DE18E045B514}" type="slidenum">
              <a:rPr lang="en-US"/>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2"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6EE3644-9AF5-4528-951E-730174313C26}" type="slidenum">
              <a:rPr lang="en-US"/>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2"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80C27E12-405F-4D09-87EF-D14DD6571C02}" type="slidenum">
              <a:rPr lang="en-US"/>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B199E9-7DB8-4402-A0DC-681538B9E9A9}"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MS PGothic" pitchFamily="2"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47E774BD-38D3-47BF-8271-A40FA847202F}"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MS PGothic" pitchFamily="2"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212D72A0-9102-43A5-A58C-C1D41282644E}"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MS PGothic" pitchFamily="2"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5D2B1478-27FA-4919-B1C7-25E18D757DA2}"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MS PGothic" pitchFamily="2"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C95F83D-67EA-44A3-A812-03A29071145E}"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MS PGothic" pitchFamily="2" charset="-128"/>
              </a:rPr>
              <a:t>We heard Daniel talk about interviewing data scientists, and about the unicorn. We had a discussion this morning about what that unicorn meant. I guess the best way to descri</a:t>
            </a:r>
          </a:p>
        </p:txBody>
      </p:sp>
      <p:sp>
        <p:nvSpPr>
          <p:cNvPr id="35844" name="Slide Number Placeholder 3"/>
          <p:cNvSpPr>
            <a:spLocks noGrp="1"/>
          </p:cNvSpPr>
          <p:nvPr>
            <p:ph type="sldNum" sz="quarter" idx="5"/>
          </p:nvPr>
        </p:nvSpPr>
        <p:spPr bwMode="auto">
          <a:noFill/>
          <a:ln>
            <a:miter lim="800000"/>
            <a:headEnd/>
            <a:tailEnd/>
          </a:ln>
        </p:spPr>
        <p:txBody>
          <a:bodyPr/>
          <a:lstStyle/>
          <a:p>
            <a:fld id="{51AF5466-E50A-4BD4-9FC3-BFB6E7CD8275}"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MS PGothic" pitchFamily="2" charset="-128"/>
              </a:rPr>
              <a:t>How can we, as a professional community, fix this problem? Perhaps by using the tools we know best -- data collection, data analysis, and data communication.</a:t>
            </a:r>
          </a:p>
          <a:p>
            <a:pPr eaLnBrk="1" hangingPunct="1">
              <a:spcBef>
                <a:spcPct val="0"/>
              </a:spcBef>
            </a:pPr>
            <a:endParaRPr lang="en-US" smtClean="0">
              <a:ea typeface="MS PGothic" pitchFamily="2" charset="-128"/>
            </a:endParaRPr>
          </a:p>
          <a:p>
            <a:pPr eaLnBrk="1" hangingPunct="1">
              <a:spcBef>
                <a:spcPct val="0"/>
              </a:spcBef>
            </a:pPr>
            <a:r>
              <a:rPr lang="en-US" smtClean="0">
                <a:ea typeface="MS PGothic" pitchFamily="2" charset="-128"/>
              </a:rPr>
              <a:t>But not just any survey. We wanted to ask questions that would help us understand and define sub-groups -- not based on years of experience, or academic degrees, or titles -- but based instead on how data scientists think about themselves and their work. We didn</a:t>
            </a:r>
            <a:r>
              <a:rPr lang="en-US" altLang="en-US" smtClean="0">
                <a:ea typeface="MS PGothic" pitchFamily="2" charset="-128"/>
              </a:rPr>
              <a:t>’</a:t>
            </a:r>
            <a:r>
              <a:rPr lang="en-US" smtClean="0">
                <a:ea typeface="MS PGothic" pitchFamily="2" charset="-128"/>
              </a:rPr>
              <a:t>t ask about verticals, or pay scales, or org charts. We avoided tool and technique questions about database platforms or favorite statistical or machine learning techniques. Others have asked those questions, and the answers are interesting, but not relevant to our problem. </a:t>
            </a:r>
          </a:p>
        </p:txBody>
      </p:sp>
      <p:sp>
        <p:nvSpPr>
          <p:cNvPr id="36868" name="Slide Number Placeholder 3"/>
          <p:cNvSpPr>
            <a:spLocks noGrp="1"/>
          </p:cNvSpPr>
          <p:nvPr>
            <p:ph type="sldNum" sz="quarter" idx="5"/>
          </p:nvPr>
        </p:nvSpPr>
        <p:spPr bwMode="auto">
          <a:noFill/>
          <a:ln>
            <a:miter lim="800000"/>
            <a:headEnd/>
            <a:tailEnd/>
          </a:ln>
        </p:spPr>
        <p:txBody>
          <a:bodyPr/>
          <a:lstStyle/>
          <a:p>
            <a:fld id="{39E69FE1-846E-4105-892B-32405BA79AE6}"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MS PGothic" pitchFamily="2"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8E6286F1-B8D0-4E54-BDF6-1DBF692054FE}"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2"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3F98F4EE-F5E3-4343-9C28-F8D1DBCC67D1}"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140700" y="0"/>
            <a:ext cx="15328900" cy="76454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Arial" pitchFamily="34" charset="0"/>
              </a:rPr>
              <a:t>Click to edit Master title style</a:t>
            </a:r>
          </a:p>
        </p:txBody>
      </p:sp>
      <p:sp>
        <p:nvSpPr>
          <p:cNvPr id="1027" name="Rectangle 2"/>
          <p:cNvSpPr>
            <a:spLocks noGrp="1" noChangeArrowheads="1"/>
          </p:cNvSpPr>
          <p:nvPr>
            <p:ph type="body" idx="1"/>
          </p:nvPr>
        </p:nvSpPr>
        <p:spPr bwMode="auto">
          <a:xfrm>
            <a:off x="8140700" y="7772400"/>
            <a:ext cx="15328900" cy="59436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ctr" rtl="0" eaLnBrk="0" fontAlgn="base" hangingPunct="0">
        <a:spcBef>
          <a:spcPct val="0"/>
        </a:spcBef>
        <a:spcAft>
          <a:spcPct val="0"/>
        </a:spcAft>
        <a:defRPr sz="10000" b="1">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2pPr>
      <a:lvl3pPr algn="ctr" rtl="0" eaLnBrk="0" fontAlgn="base" hangingPunct="0">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3pPr>
      <a:lvl4pPr algn="ctr" rtl="0" eaLnBrk="0" fontAlgn="base" hangingPunct="0">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4pPr>
      <a:lvl5pPr algn="ctr" rtl="0" eaLnBrk="0" fontAlgn="base" hangingPunct="0">
        <a:spcBef>
          <a:spcPct val="0"/>
        </a:spcBef>
        <a:spcAft>
          <a:spcPct val="0"/>
        </a:spcAft>
        <a:defRPr sz="10000" b="1">
          <a:solidFill>
            <a:schemeClr val="tx1"/>
          </a:solidFill>
          <a:latin typeface="Arial" charset="0"/>
          <a:ea typeface="ヒラギノ角ゴ ProN W6" charset="0"/>
          <a:cs typeface="ヒラギノ角ゴ ProN W6" charset="0"/>
          <a:sym typeface="Arial" pitchFamily="34" charset="0"/>
        </a:defRPr>
      </a:lvl5pPr>
      <a:lvl6pPr marL="457200" algn="ctr"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10000" b="1">
          <a:solidFill>
            <a:schemeClr val="tx1"/>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ct val="0"/>
        </a:spcBef>
        <a:spcAft>
          <a:spcPct val="0"/>
        </a:spcAft>
        <a:defRPr sz="4800">
          <a:solidFill>
            <a:schemeClr val="tx1"/>
          </a:solidFill>
          <a:latin typeface="+mn-lt"/>
          <a:ea typeface="+mn-ea"/>
          <a:cs typeface="+mn-cs"/>
          <a:sym typeface="Arial" pitchFamily="34" charset="0"/>
        </a:defRPr>
      </a:lvl1pPr>
      <a:lvl2pPr marL="406400" indent="50800" algn="ctr" rtl="0" eaLnBrk="0" fontAlgn="base" hangingPunct="0">
        <a:spcBef>
          <a:spcPct val="0"/>
        </a:spcBef>
        <a:spcAft>
          <a:spcPct val="0"/>
        </a:spcAft>
        <a:defRPr sz="4800">
          <a:solidFill>
            <a:schemeClr val="tx1"/>
          </a:solidFill>
          <a:latin typeface="+mn-lt"/>
          <a:ea typeface="+mn-ea"/>
          <a:cs typeface="+mn-cs"/>
          <a:sym typeface="Arial" pitchFamily="34" charset="0"/>
        </a:defRPr>
      </a:lvl2pPr>
      <a:lvl3pPr marL="863600" indent="50800" algn="ctr" rtl="0" eaLnBrk="0" fontAlgn="base" hangingPunct="0">
        <a:spcBef>
          <a:spcPct val="0"/>
        </a:spcBef>
        <a:spcAft>
          <a:spcPct val="0"/>
        </a:spcAft>
        <a:defRPr sz="4800">
          <a:solidFill>
            <a:schemeClr val="tx1"/>
          </a:solidFill>
          <a:latin typeface="+mn-lt"/>
          <a:ea typeface="+mn-ea"/>
          <a:cs typeface="+mn-cs"/>
          <a:sym typeface="Arial" pitchFamily="34" charset="0"/>
        </a:defRPr>
      </a:lvl3pPr>
      <a:lvl4pPr marL="1320800" indent="50800" algn="ctr" rtl="0" eaLnBrk="0" fontAlgn="base" hangingPunct="0">
        <a:spcBef>
          <a:spcPct val="0"/>
        </a:spcBef>
        <a:spcAft>
          <a:spcPct val="0"/>
        </a:spcAft>
        <a:defRPr sz="4800">
          <a:solidFill>
            <a:schemeClr val="tx1"/>
          </a:solidFill>
          <a:latin typeface="+mn-lt"/>
          <a:ea typeface="+mn-ea"/>
          <a:cs typeface="+mn-cs"/>
          <a:sym typeface="Arial" pitchFamily="34" charset="0"/>
        </a:defRPr>
      </a:lvl4pPr>
      <a:lvl5pPr marL="1778000" indent="50800" algn="ctr" rtl="0" eaLnBrk="0" fontAlgn="base" hangingPunct="0">
        <a:spcBef>
          <a:spcPct val="0"/>
        </a:spcBef>
        <a:spcAft>
          <a:spcPct val="0"/>
        </a:spcAft>
        <a:defRPr sz="4800">
          <a:solidFill>
            <a:schemeClr val="tx1"/>
          </a:solidFill>
          <a:latin typeface="+mn-lt"/>
          <a:ea typeface="+mn-ea"/>
          <a:cs typeface="+mn-cs"/>
          <a:sym typeface="Arial" pitchFamily="34" charset="0"/>
        </a:defRPr>
      </a:lvl5pPr>
      <a:lvl6pPr marL="2235200" algn="ctr" rtl="0" fontAlgn="base">
        <a:spcBef>
          <a:spcPct val="0"/>
        </a:spcBef>
        <a:spcAft>
          <a:spcPct val="0"/>
        </a:spcAft>
        <a:defRPr sz="4800">
          <a:solidFill>
            <a:schemeClr val="tx1"/>
          </a:solidFill>
          <a:latin typeface="+mn-lt"/>
          <a:ea typeface="+mn-ea"/>
          <a:cs typeface="+mn-cs"/>
          <a:sym typeface="Arial" charset="0"/>
        </a:defRPr>
      </a:lvl6pPr>
      <a:lvl7pPr marL="2692400" algn="ctr" rtl="0" fontAlgn="base">
        <a:spcBef>
          <a:spcPct val="0"/>
        </a:spcBef>
        <a:spcAft>
          <a:spcPct val="0"/>
        </a:spcAft>
        <a:defRPr sz="4800">
          <a:solidFill>
            <a:schemeClr val="tx1"/>
          </a:solidFill>
          <a:latin typeface="+mn-lt"/>
          <a:ea typeface="+mn-ea"/>
          <a:cs typeface="+mn-cs"/>
          <a:sym typeface="Arial" charset="0"/>
        </a:defRPr>
      </a:lvl7pPr>
      <a:lvl8pPr marL="3149600" algn="ctr" rtl="0" fontAlgn="base">
        <a:spcBef>
          <a:spcPct val="0"/>
        </a:spcBef>
        <a:spcAft>
          <a:spcPct val="0"/>
        </a:spcAft>
        <a:defRPr sz="4800">
          <a:solidFill>
            <a:schemeClr val="tx1"/>
          </a:solidFill>
          <a:latin typeface="+mn-lt"/>
          <a:ea typeface="+mn-ea"/>
          <a:cs typeface="+mn-cs"/>
          <a:sym typeface="Arial" charset="0"/>
        </a:defRPr>
      </a:lvl8pPr>
      <a:lvl9pPr marL="3606800" algn="ctr" rtl="0" fontAlgn="base">
        <a:spcBef>
          <a:spcPct val="0"/>
        </a:spcBef>
        <a:spcAft>
          <a:spcPct val="0"/>
        </a:spcAft>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39800" y="927100"/>
            <a:ext cx="22390100" cy="15875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rial" pitchFamily="34" charset="0"/>
              </a:rPr>
              <a:t>Click to edit Master title style</a:t>
            </a:r>
          </a:p>
        </p:txBody>
      </p:sp>
      <p:sp>
        <p:nvSpPr>
          <p:cNvPr id="2051" name="Rectangle 2"/>
          <p:cNvSpPr>
            <a:spLocks noGrp="1" noChangeArrowheads="1"/>
          </p:cNvSpPr>
          <p:nvPr>
            <p:ph type="body" idx="1"/>
          </p:nvPr>
        </p:nvSpPr>
        <p:spPr bwMode="auto">
          <a:xfrm>
            <a:off x="939800" y="2552700"/>
            <a:ext cx="22390100" cy="969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l" rtl="0" eaLnBrk="0" fontAlgn="base" hangingPunct="0">
        <a:spcBef>
          <a:spcPct val="0"/>
        </a:spcBef>
        <a:spcAft>
          <a:spcPct val="0"/>
        </a:spcAft>
        <a:defRPr sz="6400" b="1">
          <a:solidFill>
            <a:schemeClr val="tx1"/>
          </a:solidFill>
          <a:latin typeface="+mj-lt"/>
          <a:ea typeface="+mj-ea"/>
          <a:cs typeface="+mj-cs"/>
          <a:sym typeface="Arial" pitchFamily="34" charset="0"/>
        </a:defRPr>
      </a:lvl1pPr>
      <a:lvl2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2pPr>
      <a:lvl3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3pPr>
      <a:lvl4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4pPr>
      <a:lvl5pPr algn="l" rtl="0" eaLnBrk="0" fontAlgn="base" hangingPunct="0">
        <a:spcBef>
          <a:spcPct val="0"/>
        </a:spcBef>
        <a:spcAft>
          <a:spcPct val="0"/>
        </a:spcAft>
        <a:defRPr sz="6400" b="1">
          <a:solidFill>
            <a:schemeClr val="tx1"/>
          </a:solidFill>
          <a:latin typeface="Arial" charset="0"/>
          <a:ea typeface="ヒラギノ角ゴ ProN W6" charset="0"/>
          <a:cs typeface="ヒラギノ角ゴ ProN W6" charset="0"/>
          <a:sym typeface="Arial" pitchFamily="34" charset="0"/>
        </a:defRPr>
      </a:lvl5pPr>
      <a:lvl6pPr marL="4572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6400" b="1">
          <a:solidFill>
            <a:schemeClr val="tx1"/>
          </a:solidFill>
          <a:latin typeface="Arial" charset="0"/>
          <a:ea typeface="ヒラギノ角ゴ ProN W6" charset="0"/>
          <a:cs typeface="ヒラギノ角ゴ ProN W6" charset="0"/>
          <a:sym typeface="Arial" charset="0"/>
        </a:defRPr>
      </a:lvl9pPr>
    </p:titleStyle>
    <p:bodyStyle>
      <a:lvl1pPr marL="774700" indent="-457200" algn="l" rtl="0" eaLnBrk="0" fontAlgn="base" hangingPunct="0">
        <a:spcBef>
          <a:spcPts val="1800"/>
        </a:spcBef>
        <a:spcAft>
          <a:spcPct val="0"/>
        </a:spcAft>
        <a:buClr>
          <a:srgbClr val="D11349"/>
        </a:buClr>
        <a:buSzPct val="100000"/>
        <a:buFont typeface="Wingdings" pitchFamily="2" charset="2"/>
        <a:buChar char="§"/>
        <a:defRPr sz="4300">
          <a:solidFill>
            <a:srgbClr val="0C0F20"/>
          </a:solidFill>
          <a:latin typeface="+mn-lt"/>
          <a:ea typeface="+mn-ea"/>
          <a:cs typeface="+mn-cs"/>
          <a:sym typeface="Arial" pitchFamily="34" charset="0"/>
        </a:defRPr>
      </a:lvl1pPr>
      <a:lvl2pPr marL="1219200" indent="-457200" algn="l" rtl="0" eaLnBrk="0" fontAlgn="base" hangingPunct="0">
        <a:spcBef>
          <a:spcPts val="1800"/>
        </a:spcBef>
        <a:spcAft>
          <a:spcPct val="0"/>
        </a:spcAft>
        <a:buClr>
          <a:srgbClr val="D11349"/>
        </a:buClr>
        <a:buSzPct val="100000"/>
        <a:buFont typeface="Arial" pitchFamily="34" charset="0"/>
        <a:buChar char="-"/>
        <a:defRPr sz="4300">
          <a:solidFill>
            <a:srgbClr val="0C0F20"/>
          </a:solidFill>
          <a:latin typeface="+mn-lt"/>
          <a:ea typeface="+mn-ea"/>
          <a:cs typeface="+mn-cs"/>
          <a:sym typeface="Arial" pitchFamily="34" charset="0"/>
        </a:defRPr>
      </a:lvl2pPr>
      <a:lvl3pPr marL="1663700" indent="-457200" algn="l" rtl="0" eaLnBrk="0" fontAlgn="base" hangingPunct="0">
        <a:spcBef>
          <a:spcPts val="1800"/>
        </a:spcBef>
        <a:spcAft>
          <a:spcPct val="0"/>
        </a:spcAft>
        <a:buClr>
          <a:srgbClr val="D11349"/>
        </a:buClr>
        <a:buSzPct val="100000"/>
        <a:buFont typeface="Arial" pitchFamily="34" charset="0"/>
        <a:buChar char="-"/>
        <a:defRPr sz="4300">
          <a:solidFill>
            <a:srgbClr val="0C0F20"/>
          </a:solidFill>
          <a:latin typeface="+mn-lt"/>
          <a:ea typeface="+mn-ea"/>
          <a:cs typeface="+mn-cs"/>
          <a:sym typeface="Arial" pitchFamily="34" charset="0"/>
        </a:defRPr>
      </a:lvl3pPr>
      <a:lvl4pPr marL="2108200" indent="-457200" algn="l" rtl="0" eaLnBrk="0" fontAlgn="base" hangingPunct="0">
        <a:spcBef>
          <a:spcPts val="1800"/>
        </a:spcBef>
        <a:spcAft>
          <a:spcPct val="0"/>
        </a:spcAft>
        <a:buClr>
          <a:srgbClr val="D11349"/>
        </a:buClr>
        <a:buSzPct val="100000"/>
        <a:buFont typeface="Arial" pitchFamily="34" charset="0"/>
        <a:buChar char="-"/>
        <a:defRPr sz="4300">
          <a:solidFill>
            <a:srgbClr val="0C0F20"/>
          </a:solidFill>
          <a:latin typeface="+mn-lt"/>
          <a:ea typeface="+mn-ea"/>
          <a:cs typeface="+mn-cs"/>
          <a:sym typeface="Arial" pitchFamily="34" charset="0"/>
        </a:defRPr>
      </a:lvl4pPr>
      <a:lvl5pPr marL="2552700" indent="-457200" algn="l" rtl="0" eaLnBrk="0" fontAlgn="base" hangingPunct="0">
        <a:spcBef>
          <a:spcPts val="1800"/>
        </a:spcBef>
        <a:spcAft>
          <a:spcPct val="0"/>
        </a:spcAft>
        <a:buClr>
          <a:srgbClr val="D11349"/>
        </a:buClr>
        <a:buSzPct val="100000"/>
        <a:buFont typeface="Arial" pitchFamily="34" charset="0"/>
        <a:buChar char="-"/>
        <a:defRPr sz="4300">
          <a:solidFill>
            <a:srgbClr val="0C0F20"/>
          </a:solidFill>
          <a:latin typeface="+mn-lt"/>
          <a:ea typeface="+mn-ea"/>
          <a:cs typeface="+mn-cs"/>
          <a:sym typeface="Arial" pitchFamily="34" charset="0"/>
        </a:defRPr>
      </a:lvl5pPr>
      <a:lvl6pPr marL="3009900" indent="-457200" algn="l" rtl="0" fontAlgn="base">
        <a:spcBef>
          <a:spcPts val="1800"/>
        </a:spcBef>
        <a:spcAft>
          <a:spcPct val="0"/>
        </a:spcAft>
        <a:buClr>
          <a:srgbClr val="D11349"/>
        </a:buClr>
        <a:buSzPct val="100000"/>
        <a:buFont typeface="Arial" charset="0"/>
        <a:buChar char="-"/>
        <a:defRPr sz="4300">
          <a:solidFill>
            <a:srgbClr val="0C0F20"/>
          </a:solidFill>
          <a:latin typeface="+mn-lt"/>
          <a:ea typeface="+mn-ea"/>
          <a:cs typeface="+mn-cs"/>
          <a:sym typeface="Arial" charset="0"/>
        </a:defRPr>
      </a:lvl6pPr>
      <a:lvl7pPr marL="3467100" indent="-457200" algn="l" rtl="0" fontAlgn="base">
        <a:spcBef>
          <a:spcPts val="1800"/>
        </a:spcBef>
        <a:spcAft>
          <a:spcPct val="0"/>
        </a:spcAft>
        <a:buClr>
          <a:srgbClr val="D11349"/>
        </a:buClr>
        <a:buSzPct val="100000"/>
        <a:buFont typeface="Arial" charset="0"/>
        <a:buChar char="-"/>
        <a:defRPr sz="4300">
          <a:solidFill>
            <a:srgbClr val="0C0F20"/>
          </a:solidFill>
          <a:latin typeface="+mn-lt"/>
          <a:ea typeface="+mn-ea"/>
          <a:cs typeface="+mn-cs"/>
          <a:sym typeface="Arial" charset="0"/>
        </a:defRPr>
      </a:lvl7pPr>
      <a:lvl8pPr marL="3924300" indent="-457200" algn="l" rtl="0" fontAlgn="base">
        <a:spcBef>
          <a:spcPts val="1800"/>
        </a:spcBef>
        <a:spcAft>
          <a:spcPct val="0"/>
        </a:spcAft>
        <a:buClr>
          <a:srgbClr val="D11349"/>
        </a:buClr>
        <a:buSzPct val="100000"/>
        <a:buFont typeface="Arial" charset="0"/>
        <a:buChar char="-"/>
        <a:defRPr sz="4300">
          <a:solidFill>
            <a:srgbClr val="0C0F20"/>
          </a:solidFill>
          <a:latin typeface="+mn-lt"/>
          <a:ea typeface="+mn-ea"/>
          <a:cs typeface="+mn-cs"/>
          <a:sym typeface="Arial" charset="0"/>
        </a:defRPr>
      </a:lvl8pPr>
      <a:lvl9pPr marL="4381500" indent="-457200" algn="l" rtl="0" fontAlgn="base">
        <a:spcBef>
          <a:spcPts val="1800"/>
        </a:spcBef>
        <a:spcAft>
          <a:spcPct val="0"/>
        </a:spcAft>
        <a:buClr>
          <a:srgbClr val="D11349"/>
        </a:buClr>
        <a:buSzPct val="100000"/>
        <a:buFont typeface="Arial" charset="0"/>
        <a:buChar char="-"/>
        <a:defRPr sz="4300">
          <a:solidFill>
            <a:srgbClr val="0C0F2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p:txBody>
          <a:bodyPr/>
          <a:lstStyle/>
          <a:p>
            <a:pPr eaLnBrk="1" hangingPunct="1"/>
            <a:r>
              <a:rPr lang="en-US" smtClean="0"/>
              <a:t>Keep your </a:t>
            </a:r>
            <a:br>
              <a:rPr lang="en-US" smtClean="0"/>
            </a:br>
            <a:r>
              <a:rPr lang="en-US" smtClean="0"/>
              <a:t>Data Science Efforts from Derailing</a:t>
            </a:r>
          </a:p>
        </p:txBody>
      </p:sp>
      <p:sp>
        <p:nvSpPr>
          <p:cNvPr id="3075" name="Rectangle 2"/>
          <p:cNvSpPr>
            <a:spLocks noGrp="1" noChangeArrowheads="1"/>
          </p:cNvSpPr>
          <p:nvPr>
            <p:ph type="body" idx="1"/>
          </p:nvPr>
        </p:nvSpPr>
        <p:spPr/>
        <p:txBody>
          <a:bodyPr/>
          <a:lstStyle/>
          <a:p>
            <a:pPr marL="0" indent="0" eaLnBrk="1" hangingPunct="1"/>
            <a:r>
              <a:rPr lang="en-US" dirty="0" smtClean="0"/>
              <a:t>Sean Murphy - @</a:t>
            </a:r>
            <a:r>
              <a:rPr lang="en-US" dirty="0" err="1" smtClean="0"/>
              <a:t>sayhitosean</a:t>
            </a:r>
            <a:endParaRPr lang="en-US" dirty="0" smtClean="0"/>
          </a:p>
          <a:p>
            <a:pPr marL="0" indent="0" eaLnBrk="1" hangingPunct="1"/>
            <a:r>
              <a:rPr lang="en-US" dirty="0" err="1" smtClean="0"/>
              <a:t>Marck</a:t>
            </a:r>
            <a:r>
              <a:rPr lang="en-US" dirty="0" smtClean="0"/>
              <a:t> </a:t>
            </a:r>
            <a:r>
              <a:rPr lang="en-US" dirty="0" err="1" smtClean="0"/>
              <a:t>Vaisman</a:t>
            </a:r>
            <a:r>
              <a:rPr lang="en-US" dirty="0" smtClean="0"/>
              <a:t> - @</a:t>
            </a:r>
            <a:r>
              <a:rPr lang="en-US" dirty="0" err="1" smtClean="0"/>
              <a:t>wahalulu</a:t>
            </a:r>
            <a:endParaRPr lang="en-US" dirty="0" smtClean="0"/>
          </a:p>
          <a:p>
            <a:pPr marL="0" indent="0" eaLnBrk="1" hangingPunct="1"/>
            <a:endParaRPr lang="en-US" dirty="0" smtClean="0"/>
          </a:p>
          <a:p>
            <a:pPr marL="0" indent="0" eaLnBrk="1" hangingPunct="1"/>
            <a:r>
              <a:rPr lang="en-US" dirty="0" smtClean="0"/>
              <a:t>Data Community DC</a:t>
            </a:r>
          </a:p>
          <a:p>
            <a:pPr marL="0" indent="0" eaLnBrk="1" hangingPunct="1"/>
            <a:r>
              <a:rPr lang="en-US" dirty="0" smtClean="0"/>
              <a:t>@</a:t>
            </a:r>
            <a:r>
              <a:rPr lang="en-US" dirty="0" err="1" smtClean="0"/>
              <a:t>DataCommunityDC</a:t>
            </a:r>
            <a:endParaRPr lang="en-US" dirty="0" smtClean="0"/>
          </a:p>
          <a:p>
            <a:pPr marL="0" indent="0" eaLnBrk="1" hangingPunct="1"/>
            <a:endParaRPr lang="en-US" dirty="0" smtClean="0"/>
          </a:p>
          <a:p>
            <a:pPr marL="0" indent="0" eaLnBrk="1" hangingPunct="1"/>
            <a:r>
              <a:rPr lang="en-US" sz="3200" dirty="0" smtClean="0"/>
              <a:t>Additional thanks to Harlan Harris - @</a:t>
            </a:r>
            <a:r>
              <a:rPr lang="en-US" sz="3200" dirty="0" err="1" smtClean="0"/>
              <a:t>HarlanH</a:t>
            </a:r>
            <a:endParaRPr lang="en-US" sz="3200" dirty="0" smtClean="0"/>
          </a:p>
        </p:txBody>
      </p:sp>
      <p:pic>
        <p:nvPicPr>
          <p:cNvPr id="3076" name="Picture 2"/>
          <p:cNvPicPr>
            <a:picLocks noChangeAspect="1"/>
          </p:cNvPicPr>
          <p:nvPr/>
        </p:nvPicPr>
        <p:blipFill>
          <a:blip r:embed="rId2"/>
          <a:srcRect/>
          <a:stretch>
            <a:fillRect/>
          </a:stretch>
        </p:blipFill>
        <p:spPr bwMode="auto">
          <a:xfrm>
            <a:off x="19431000" y="10896600"/>
            <a:ext cx="2425700" cy="1270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reen Shot 2013-02-25 at 7.21.11 AM.png"/>
          <p:cNvPicPr>
            <a:picLocks noChangeAspect="1"/>
          </p:cNvPicPr>
          <p:nvPr/>
        </p:nvPicPr>
        <p:blipFill>
          <a:blip r:embed="rId2"/>
          <a:srcRect/>
          <a:stretch>
            <a:fillRect/>
          </a:stretch>
        </p:blipFill>
        <p:spPr bwMode="auto">
          <a:xfrm>
            <a:off x="3505200" y="692150"/>
            <a:ext cx="18440400" cy="11347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934200" y="2819400"/>
            <a:ext cx="8880475" cy="7478713"/>
          </a:xfrm>
          <a:prstGeom prst="rect">
            <a:avLst/>
          </a:prstGeom>
          <a:noFill/>
          <a:ln w="9525">
            <a:noFill/>
            <a:miter lim="800000"/>
            <a:headEnd/>
            <a:tailEnd/>
          </a:ln>
        </p:spPr>
        <p:txBody>
          <a:bodyPr wrap="none">
            <a:spAutoFit/>
          </a:bodyPr>
          <a:lstStyle/>
          <a:p>
            <a:r>
              <a:rPr lang="en-US" sz="8000" b="1">
                <a:latin typeface="HelveticaNeue" charset="0"/>
              </a:rPr>
              <a:t>Skills </a:t>
            </a:r>
          </a:p>
          <a:p>
            <a:r>
              <a:rPr lang="en-US" sz="8000" b="1">
                <a:latin typeface="HelveticaNeue" charset="0"/>
              </a:rPr>
              <a:t>Self-Identification</a:t>
            </a:r>
          </a:p>
          <a:p>
            <a:r>
              <a:rPr lang="en-US" sz="8000">
                <a:latin typeface="HelveticaNeue" charset="0"/>
              </a:rPr>
              <a:t>Experiences</a:t>
            </a:r>
          </a:p>
          <a:p>
            <a:r>
              <a:rPr lang="en-US" sz="8000">
                <a:latin typeface="HelveticaNeue" charset="0"/>
              </a:rPr>
              <a:t>Education</a:t>
            </a:r>
          </a:p>
          <a:p>
            <a:r>
              <a:rPr lang="en-US" sz="8000">
                <a:solidFill>
                  <a:srgbClr val="666666"/>
                </a:solidFill>
                <a:latin typeface="HelveticaNeue" charset="0"/>
              </a:rPr>
              <a:t>Web Presence </a:t>
            </a:r>
            <a:endParaRPr lang="en-US" sz="8000"/>
          </a:p>
          <a:p>
            <a:endParaRPr lang="en-US" sz="800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3048000" y="5638800"/>
            <a:ext cx="16002000" cy="1587500"/>
          </a:xfrm>
        </p:spPr>
        <p:txBody>
          <a:bodyPr/>
          <a:lstStyle/>
          <a:p>
            <a:pPr eaLnBrk="1" hangingPunct="1"/>
            <a:r>
              <a:rPr lang="en-US" sz="9600" smtClean="0"/>
              <a:t>On a scale of 1 to 10, </a:t>
            </a:r>
            <a:br>
              <a:rPr lang="en-US" sz="9600" smtClean="0"/>
            </a:br>
            <a:r>
              <a:rPr lang="en-US" sz="9600" smtClean="0"/>
              <a:t>how good are you at Math?</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r>
              <a:rPr lang="en-US" smtClean="0"/>
              <a:t>Self Ranked Skills</a:t>
            </a:r>
          </a:p>
        </p:txBody>
      </p:sp>
      <p:pic>
        <p:nvPicPr>
          <p:cNvPr id="15363" name="Picture 1" descr="Screen Shot 2013-02-25 at 7.32.14 AM.png"/>
          <p:cNvPicPr>
            <a:picLocks noChangeAspect="1"/>
          </p:cNvPicPr>
          <p:nvPr/>
        </p:nvPicPr>
        <p:blipFill>
          <a:blip r:embed="rId2"/>
          <a:srcRect/>
          <a:stretch>
            <a:fillRect/>
          </a:stretch>
        </p:blipFill>
        <p:spPr bwMode="auto">
          <a:xfrm>
            <a:off x="3733800" y="2362200"/>
            <a:ext cx="16878300" cy="9626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r>
              <a:rPr lang="en-US" smtClean="0"/>
              <a:t>Self Ranked Skills</a:t>
            </a:r>
          </a:p>
        </p:txBody>
      </p:sp>
      <p:pic>
        <p:nvPicPr>
          <p:cNvPr id="16387" name="Picture 1" descr="Screen Shot 2013-02-25 at 7.32.27 AM.png"/>
          <p:cNvPicPr>
            <a:picLocks noChangeAspect="1"/>
          </p:cNvPicPr>
          <p:nvPr/>
        </p:nvPicPr>
        <p:blipFill>
          <a:blip r:embed="rId3"/>
          <a:srcRect/>
          <a:stretch>
            <a:fillRect/>
          </a:stretch>
        </p:blipFill>
        <p:spPr bwMode="auto">
          <a:xfrm>
            <a:off x="3803650" y="2641600"/>
            <a:ext cx="16776700" cy="9321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Self Identification</a:t>
            </a:r>
          </a:p>
        </p:txBody>
      </p:sp>
      <p:pic>
        <p:nvPicPr>
          <p:cNvPr id="17411" name="Picture 4" descr="Screen Shot 2013-02-25 at 10.32.51 AM.png"/>
          <p:cNvPicPr>
            <a:picLocks noChangeAspect="1"/>
          </p:cNvPicPr>
          <p:nvPr/>
        </p:nvPicPr>
        <p:blipFill>
          <a:blip r:embed="rId2"/>
          <a:srcRect/>
          <a:stretch>
            <a:fillRect/>
          </a:stretch>
        </p:blipFill>
        <p:spPr bwMode="auto">
          <a:xfrm>
            <a:off x="4705350" y="2514600"/>
            <a:ext cx="14973300" cy="901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creen Shot 2013-02-25 at 7.32.42 AM.png"/>
          <p:cNvPicPr>
            <a:picLocks noChangeAspect="1"/>
          </p:cNvPicPr>
          <p:nvPr/>
        </p:nvPicPr>
        <p:blipFill>
          <a:blip r:embed="rId3"/>
          <a:srcRect/>
          <a:stretch>
            <a:fillRect/>
          </a:stretch>
        </p:blipFill>
        <p:spPr bwMode="auto">
          <a:xfrm>
            <a:off x="4648200" y="2057400"/>
            <a:ext cx="16002000" cy="10044113"/>
          </a:xfrm>
          <a:prstGeom prst="rect">
            <a:avLst/>
          </a:prstGeom>
          <a:noFill/>
          <a:ln w="9525">
            <a:noFill/>
            <a:miter lim="800000"/>
            <a:headEnd/>
            <a:tailEnd/>
          </a:ln>
        </p:spPr>
      </p:pic>
      <p:sp>
        <p:nvSpPr>
          <p:cNvPr id="18435" name="Rectangle 1"/>
          <p:cNvSpPr>
            <a:spLocks noGrp="1" noChangeArrowheads="1"/>
          </p:cNvSpPr>
          <p:nvPr>
            <p:ph type="title"/>
          </p:nvPr>
        </p:nvSpPr>
        <p:spPr/>
        <p:txBody>
          <a:bodyPr/>
          <a:lstStyle/>
          <a:p>
            <a:pPr eaLnBrk="1" hangingPunct="1"/>
            <a:r>
              <a:rPr lang="en-US" smtClean="0"/>
              <a:t>Self Identification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Shot 2013-02-25 at 7.32.56 AM.png"/>
          <p:cNvPicPr>
            <a:picLocks noChangeAspect="1"/>
          </p:cNvPicPr>
          <p:nvPr/>
        </p:nvPicPr>
        <p:blipFill>
          <a:blip r:embed="rId2"/>
          <a:srcRect/>
          <a:stretch>
            <a:fillRect/>
          </a:stretch>
        </p:blipFill>
        <p:spPr bwMode="auto">
          <a:xfrm>
            <a:off x="5410200" y="1143000"/>
            <a:ext cx="12560300" cy="10363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DataBusinessPerson</a:t>
            </a:r>
          </a:p>
        </p:txBody>
      </p:sp>
      <p:pic>
        <p:nvPicPr>
          <p:cNvPr id="20483" name="Picture 7" descr="Screen Shot 2013-02-25 at 10.52.08 AM.png"/>
          <p:cNvPicPr>
            <a:picLocks noChangeAspect="1"/>
          </p:cNvPicPr>
          <p:nvPr/>
        </p:nvPicPr>
        <p:blipFill>
          <a:blip r:embed="rId3"/>
          <a:srcRect/>
          <a:stretch>
            <a:fillRect/>
          </a:stretch>
        </p:blipFill>
        <p:spPr bwMode="auto">
          <a:xfrm>
            <a:off x="9220200" y="914400"/>
            <a:ext cx="1460500" cy="1612900"/>
          </a:xfrm>
          <a:prstGeom prst="rect">
            <a:avLst/>
          </a:prstGeom>
          <a:noFill/>
          <a:ln w="9525">
            <a:noFill/>
            <a:miter lim="800000"/>
            <a:headEnd/>
            <a:tailEnd/>
          </a:ln>
        </p:spPr>
      </p:pic>
      <p:pic>
        <p:nvPicPr>
          <p:cNvPr id="20484" name="Picture 2" descr="Screen Shot 2013-02-25 at 12.16.29 PM.png"/>
          <p:cNvPicPr>
            <a:picLocks noChangeAspect="1"/>
          </p:cNvPicPr>
          <p:nvPr/>
        </p:nvPicPr>
        <p:blipFill>
          <a:blip r:embed="rId4"/>
          <a:srcRect/>
          <a:stretch>
            <a:fillRect/>
          </a:stretch>
        </p:blipFill>
        <p:spPr bwMode="auto">
          <a:xfrm>
            <a:off x="4286250" y="2286000"/>
            <a:ext cx="15811500" cy="923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DataCreative</a:t>
            </a:r>
          </a:p>
        </p:txBody>
      </p:sp>
      <p:pic>
        <p:nvPicPr>
          <p:cNvPr id="21507" name="Picture 3" descr="Screen Shot 2013-02-25 at 10.44.09 AM.png"/>
          <p:cNvPicPr>
            <a:picLocks noChangeAspect="1"/>
          </p:cNvPicPr>
          <p:nvPr/>
        </p:nvPicPr>
        <p:blipFill>
          <a:blip r:embed="rId2"/>
          <a:srcRect/>
          <a:stretch>
            <a:fillRect/>
          </a:stretch>
        </p:blipFill>
        <p:spPr bwMode="auto">
          <a:xfrm>
            <a:off x="4248150" y="2324100"/>
            <a:ext cx="15887700" cy="9182100"/>
          </a:xfrm>
          <a:prstGeom prst="rect">
            <a:avLst/>
          </a:prstGeom>
          <a:noFill/>
          <a:ln w="9525">
            <a:noFill/>
            <a:miter lim="800000"/>
            <a:headEnd/>
            <a:tailEnd/>
          </a:ln>
        </p:spPr>
      </p:pic>
      <p:pic>
        <p:nvPicPr>
          <p:cNvPr id="21508" name="Picture 4" descr="Screen Shot 2013-02-25 at 10.52.05 AM.png"/>
          <p:cNvPicPr>
            <a:picLocks noChangeAspect="1"/>
          </p:cNvPicPr>
          <p:nvPr/>
        </p:nvPicPr>
        <p:blipFill>
          <a:blip r:embed="rId3"/>
          <a:srcRect/>
          <a:stretch>
            <a:fillRect/>
          </a:stretch>
        </p:blipFill>
        <p:spPr bwMode="auto">
          <a:xfrm>
            <a:off x="6172200" y="1003300"/>
            <a:ext cx="1562100" cy="143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a:lstStyle/>
          <a:p>
            <a:pPr eaLnBrk="1" hangingPunct="1"/>
            <a:r>
              <a:rPr lang="en-US" sz="5400" smtClean="0"/>
              <a:t>Background and Motivations</a:t>
            </a:r>
          </a:p>
        </p:txBody>
      </p:sp>
      <p:sp>
        <p:nvSpPr>
          <p:cNvPr id="4099" name="Rectangle 2"/>
          <p:cNvSpPr>
            <a:spLocks noGrp="1" noChangeArrowheads="1"/>
          </p:cNvSpPr>
          <p:nvPr>
            <p:ph type="body" idx="1"/>
          </p:nvPr>
        </p:nvSpPr>
        <p:spPr/>
        <p:txBody>
          <a:bodyPr/>
          <a:lstStyle/>
          <a:p>
            <a:pPr eaLnBrk="1" hangingPunct="1">
              <a:buClr>
                <a:srgbClr val="AA062C"/>
              </a:buClr>
              <a:buFont typeface="Wingdings" pitchFamily="2" charset="2"/>
              <a:buNone/>
            </a:pPr>
            <a:endParaRPr lang="en-US" smtClean="0"/>
          </a:p>
          <a:p>
            <a:pPr eaLnBrk="1" hangingPunct="1">
              <a:buClr>
                <a:srgbClr val="AA062C"/>
              </a:buClr>
            </a:pPr>
            <a:endParaRPr lang="en-US" smtClean="0"/>
          </a:p>
          <a:p>
            <a:pPr eaLnBrk="1" hangingPunct="1">
              <a:buClr>
                <a:srgbClr val="AA062C"/>
              </a:buClr>
            </a:pPr>
            <a:endParaRPr lang="en-US" smtClean="0"/>
          </a:p>
          <a:p>
            <a:pPr eaLnBrk="1" hangingPunct="1">
              <a:buClr>
                <a:srgbClr val="AA062C"/>
              </a:buClr>
            </a:pPr>
            <a:endParaRPr lang="en-US" smtClean="0"/>
          </a:p>
        </p:txBody>
      </p:sp>
      <p:sp>
        <p:nvSpPr>
          <p:cNvPr id="4100" name="Shape 84"/>
          <p:cNvSpPr>
            <a:spLocks noChangeArrowheads="1"/>
          </p:cNvSpPr>
          <p:nvPr/>
        </p:nvSpPr>
        <p:spPr bwMode="auto">
          <a:xfrm>
            <a:off x="16154400" y="3581400"/>
            <a:ext cx="3962400" cy="5943600"/>
          </a:xfrm>
          <a:prstGeom prst="rect">
            <a:avLst/>
          </a:prstGeom>
          <a:blipFill dpi="0" rotWithShape="1">
            <a:blip r:embed="rId3"/>
            <a:srcRect/>
            <a:stretch>
              <a:fillRect/>
            </a:stretch>
          </a:blipFill>
          <a:ln w="9525">
            <a:noFill/>
            <a:miter lim="800000"/>
            <a:headEnd/>
            <a:tailEnd/>
          </a:ln>
        </p:spPr>
        <p:txBody>
          <a:bodyPr/>
          <a:lstStyle/>
          <a:p>
            <a:endParaRPr lang="en-US"/>
          </a:p>
        </p:txBody>
      </p:sp>
      <p:pic>
        <p:nvPicPr>
          <p:cNvPr id="4101" name="Picture 2" descr="Z:\home\marck\Dropbox\personal\Strata-CA-2013\bad data handbook.jpg"/>
          <p:cNvPicPr>
            <a:picLocks noChangeAspect="1" noChangeArrowheads="1"/>
          </p:cNvPicPr>
          <p:nvPr/>
        </p:nvPicPr>
        <p:blipFill>
          <a:blip r:embed="rId4"/>
          <a:srcRect/>
          <a:stretch>
            <a:fillRect/>
          </a:stretch>
        </p:blipFill>
        <p:spPr bwMode="auto">
          <a:xfrm>
            <a:off x="2819400" y="3759200"/>
            <a:ext cx="4267200" cy="5597525"/>
          </a:xfrm>
          <a:prstGeom prst="rect">
            <a:avLst/>
          </a:prstGeom>
          <a:noFill/>
          <a:ln w="9525">
            <a:noFill/>
            <a:miter lim="800000"/>
            <a:headEnd/>
            <a:tailEnd/>
          </a:ln>
        </p:spPr>
      </p:pic>
      <p:sp>
        <p:nvSpPr>
          <p:cNvPr id="4102" name="TextBox 7"/>
          <p:cNvSpPr txBox="1">
            <a:spLocks noChangeArrowheads="1"/>
          </p:cNvSpPr>
          <p:nvPr/>
        </p:nvSpPr>
        <p:spPr bwMode="auto">
          <a:xfrm>
            <a:off x="2468563" y="9702800"/>
            <a:ext cx="4694237" cy="1076325"/>
          </a:xfrm>
          <a:prstGeom prst="rect">
            <a:avLst/>
          </a:prstGeom>
          <a:noFill/>
          <a:ln w="9525">
            <a:noFill/>
            <a:miter lim="800000"/>
            <a:headEnd/>
            <a:tailEnd/>
          </a:ln>
        </p:spPr>
        <p:txBody>
          <a:bodyPr wrap="none">
            <a:spAutoFit/>
          </a:bodyPr>
          <a:lstStyle/>
          <a:p>
            <a:pPr algn="ctr"/>
            <a:r>
              <a:rPr lang="en-US" sz="3200"/>
              <a:t>Writing the chapter for</a:t>
            </a:r>
          </a:p>
          <a:p>
            <a:pPr algn="ctr"/>
            <a:r>
              <a:rPr lang="en-US" sz="3200"/>
              <a:t>The Bad Data Handbook</a:t>
            </a:r>
          </a:p>
        </p:txBody>
      </p:sp>
      <p:sp>
        <p:nvSpPr>
          <p:cNvPr id="4103" name="TextBox 10"/>
          <p:cNvSpPr txBox="1">
            <a:spLocks noChangeArrowheads="1"/>
          </p:cNvSpPr>
          <p:nvPr/>
        </p:nvSpPr>
        <p:spPr bwMode="auto">
          <a:xfrm>
            <a:off x="15544800" y="9677400"/>
            <a:ext cx="6015038" cy="1077913"/>
          </a:xfrm>
          <a:prstGeom prst="rect">
            <a:avLst/>
          </a:prstGeom>
          <a:noFill/>
          <a:ln w="9525">
            <a:noFill/>
            <a:miter lim="800000"/>
            <a:headEnd/>
            <a:tailEnd/>
          </a:ln>
        </p:spPr>
        <p:txBody>
          <a:bodyPr wrap="none">
            <a:spAutoFit/>
          </a:bodyPr>
          <a:lstStyle/>
          <a:p>
            <a:pPr algn="ctr"/>
            <a:r>
              <a:rPr lang="en-US" sz="3200"/>
              <a:t>Lack of clarity in the field on </a:t>
            </a:r>
          </a:p>
          <a:p>
            <a:pPr algn="ctr"/>
            <a:r>
              <a:rPr lang="en-US" sz="3200"/>
              <a:t>goals, skills, roles, career paths </a:t>
            </a:r>
          </a:p>
        </p:txBody>
      </p:sp>
      <p:pic>
        <p:nvPicPr>
          <p:cNvPr id="4104" name="Picture 2"/>
          <p:cNvPicPr>
            <a:picLocks noChangeAspect="1"/>
          </p:cNvPicPr>
          <p:nvPr/>
        </p:nvPicPr>
        <p:blipFill>
          <a:blip r:embed="rId5"/>
          <a:srcRect/>
          <a:stretch>
            <a:fillRect/>
          </a:stretch>
        </p:blipFill>
        <p:spPr bwMode="auto">
          <a:xfrm>
            <a:off x="9220200" y="4267200"/>
            <a:ext cx="5530850" cy="2895600"/>
          </a:xfrm>
          <a:prstGeom prst="rect">
            <a:avLst/>
          </a:prstGeom>
          <a:noFill/>
          <a:ln w="9525">
            <a:noFill/>
            <a:miter lim="800000"/>
            <a:headEnd/>
            <a:tailEnd/>
          </a:ln>
        </p:spPr>
      </p:pic>
      <p:sp>
        <p:nvSpPr>
          <p:cNvPr id="4105" name="TextBox 12"/>
          <p:cNvSpPr txBox="1">
            <a:spLocks noChangeArrowheads="1"/>
          </p:cNvSpPr>
          <p:nvPr/>
        </p:nvSpPr>
        <p:spPr bwMode="auto">
          <a:xfrm>
            <a:off x="8382000" y="9601200"/>
            <a:ext cx="6923088" cy="1077913"/>
          </a:xfrm>
          <a:prstGeom prst="rect">
            <a:avLst/>
          </a:prstGeom>
          <a:noFill/>
          <a:ln w="9525">
            <a:noFill/>
            <a:miter lim="800000"/>
            <a:headEnd/>
            <a:tailEnd/>
          </a:ln>
        </p:spPr>
        <p:txBody>
          <a:bodyPr wrap="none">
            <a:spAutoFit/>
          </a:bodyPr>
          <a:lstStyle/>
          <a:p>
            <a:pPr algn="ctr"/>
            <a:r>
              <a:rPr lang="en-US" sz="3200"/>
              <a:t>Starting Data Community DC,</a:t>
            </a:r>
          </a:p>
          <a:p>
            <a:pPr algn="ctr"/>
            <a:r>
              <a:rPr lang="en-US" sz="3200"/>
              <a:t>Understanding our membership base</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DataDeveloper</a:t>
            </a:r>
          </a:p>
        </p:txBody>
      </p:sp>
      <p:pic>
        <p:nvPicPr>
          <p:cNvPr id="22531" name="Picture 3" descr="Screen Shot 2013-02-25 at 10.45.24 AM.png"/>
          <p:cNvPicPr>
            <a:picLocks noChangeAspect="1"/>
          </p:cNvPicPr>
          <p:nvPr/>
        </p:nvPicPr>
        <p:blipFill>
          <a:blip r:embed="rId2"/>
          <a:srcRect/>
          <a:stretch>
            <a:fillRect/>
          </a:stretch>
        </p:blipFill>
        <p:spPr bwMode="auto">
          <a:xfrm>
            <a:off x="4248150" y="2362200"/>
            <a:ext cx="15887700" cy="9207500"/>
          </a:xfrm>
          <a:prstGeom prst="rect">
            <a:avLst/>
          </a:prstGeom>
          <a:noFill/>
          <a:ln w="9525">
            <a:noFill/>
            <a:miter lim="800000"/>
            <a:headEnd/>
            <a:tailEnd/>
          </a:ln>
        </p:spPr>
      </p:pic>
      <p:pic>
        <p:nvPicPr>
          <p:cNvPr id="22532" name="Picture 4" descr="Screen Shot 2013-02-25 at 10.52.02 AM.png"/>
          <p:cNvPicPr>
            <a:picLocks noChangeAspect="1"/>
          </p:cNvPicPr>
          <p:nvPr/>
        </p:nvPicPr>
        <p:blipFill>
          <a:blip r:embed="rId3"/>
          <a:srcRect/>
          <a:stretch>
            <a:fillRect/>
          </a:stretch>
        </p:blipFill>
        <p:spPr bwMode="auto">
          <a:xfrm>
            <a:off x="6934200" y="914400"/>
            <a:ext cx="1676400" cy="161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DataResearcher</a:t>
            </a:r>
          </a:p>
        </p:txBody>
      </p:sp>
      <p:pic>
        <p:nvPicPr>
          <p:cNvPr id="23555" name="Picture 3" descr="Screen Shot 2013-02-25 at 10.47.21 AM.png"/>
          <p:cNvPicPr>
            <a:picLocks noChangeAspect="1"/>
          </p:cNvPicPr>
          <p:nvPr/>
        </p:nvPicPr>
        <p:blipFill>
          <a:blip r:embed="rId2"/>
          <a:srcRect/>
          <a:stretch>
            <a:fillRect/>
          </a:stretch>
        </p:blipFill>
        <p:spPr bwMode="auto">
          <a:xfrm>
            <a:off x="4140200" y="2362200"/>
            <a:ext cx="16103600" cy="9220200"/>
          </a:xfrm>
          <a:prstGeom prst="rect">
            <a:avLst/>
          </a:prstGeom>
          <a:noFill/>
          <a:ln w="9525">
            <a:noFill/>
            <a:miter lim="800000"/>
            <a:headEnd/>
            <a:tailEnd/>
          </a:ln>
        </p:spPr>
      </p:pic>
      <p:pic>
        <p:nvPicPr>
          <p:cNvPr id="23556" name="Picture 4" descr="Screen Shot 2013-02-25 at 10.50.01 AM.png"/>
          <p:cNvPicPr>
            <a:picLocks noChangeAspect="1"/>
          </p:cNvPicPr>
          <p:nvPr/>
        </p:nvPicPr>
        <p:blipFill>
          <a:blip r:embed="rId3"/>
          <a:srcRect/>
          <a:stretch>
            <a:fillRect/>
          </a:stretch>
        </p:blipFill>
        <p:spPr bwMode="auto">
          <a:xfrm>
            <a:off x="7467600" y="762000"/>
            <a:ext cx="1346200" cy="1739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940550" y="4737100"/>
            <a:ext cx="10502900" cy="1587500"/>
          </a:xfrm>
        </p:spPr>
        <p:txBody>
          <a:bodyPr/>
          <a:lstStyle/>
          <a:p>
            <a:pPr algn="ctr" eaLnBrk="1" hangingPunct="1"/>
            <a:r>
              <a:rPr lang="en-US" sz="9600" smtClean="0"/>
              <a:t>Why bother?</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248650" y="685800"/>
            <a:ext cx="7886700" cy="1587500"/>
          </a:xfrm>
        </p:spPr>
        <p:txBody>
          <a:bodyPr/>
          <a:lstStyle/>
          <a:p>
            <a:pPr algn="ctr" eaLnBrk="1" hangingPunct="1"/>
            <a:r>
              <a:rPr lang="en-US" sz="9600" smtClean="0"/>
              <a:t>Awareness</a:t>
            </a:r>
          </a:p>
        </p:txBody>
      </p:sp>
      <p:graphicFrame>
        <p:nvGraphicFramePr>
          <p:cNvPr id="5" name="Chart 4"/>
          <p:cNvGraphicFramePr>
            <a:graphicFrameLocks/>
          </p:cNvGraphicFramePr>
          <p:nvPr/>
        </p:nvGraphicFramePr>
        <p:xfrm>
          <a:off x="3810000" y="2819400"/>
          <a:ext cx="16687800" cy="8534400"/>
        </p:xfrm>
        <a:graphic>
          <a:graphicData uri="http://schemas.openxmlformats.org/drawingml/2006/chart">
            <c:chart xmlns:c="http://schemas.openxmlformats.org/drawingml/2006/chart" xmlns:r="http://schemas.openxmlformats.org/officeDocument/2006/relationships" r:id="rId3"/>
          </a:graphicData>
        </a:graphic>
      </p:graphicFrame>
      <p:pic>
        <p:nvPicPr>
          <p:cNvPr id="25604" name="Picture 5"/>
          <p:cNvPicPr>
            <a:picLocks noChangeAspect="1"/>
          </p:cNvPicPr>
          <p:nvPr/>
        </p:nvPicPr>
        <p:blipFill>
          <a:blip r:embed="rId4"/>
          <a:srcRect/>
          <a:stretch>
            <a:fillRect/>
          </a:stretch>
        </p:blipFill>
        <p:spPr bwMode="auto">
          <a:xfrm>
            <a:off x="4864100" y="6515100"/>
            <a:ext cx="3670300" cy="3924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254750" y="685800"/>
            <a:ext cx="11874500" cy="1587500"/>
          </a:xfrm>
        </p:spPr>
        <p:txBody>
          <a:bodyPr/>
          <a:lstStyle/>
          <a:p>
            <a:pPr algn="ctr" eaLnBrk="1" hangingPunct="1"/>
            <a:r>
              <a:rPr lang="en-US" sz="9600" smtClean="0"/>
              <a:t>Common Language</a:t>
            </a:r>
          </a:p>
        </p:txBody>
      </p:sp>
      <p:grpSp>
        <p:nvGrpSpPr>
          <p:cNvPr id="26627" name="Group 11"/>
          <p:cNvGrpSpPr>
            <a:grpSpLocks/>
          </p:cNvGrpSpPr>
          <p:nvPr/>
        </p:nvGrpSpPr>
        <p:grpSpPr bwMode="auto">
          <a:xfrm>
            <a:off x="2603500" y="7289800"/>
            <a:ext cx="9740900" cy="1612900"/>
            <a:chOff x="914400" y="6692900"/>
            <a:chExt cx="9740900" cy="1612900"/>
          </a:xfrm>
        </p:grpSpPr>
        <p:sp>
          <p:nvSpPr>
            <p:cNvPr id="26637" name="Title 1"/>
            <p:cNvSpPr txBox="1">
              <a:spLocks/>
            </p:cNvSpPr>
            <p:nvPr/>
          </p:nvSpPr>
          <p:spPr bwMode="auto">
            <a:xfrm>
              <a:off x="914400" y="6705600"/>
              <a:ext cx="8534400" cy="1587500"/>
            </a:xfrm>
            <a:prstGeom prst="rect">
              <a:avLst/>
            </a:prstGeom>
            <a:noFill/>
            <a:ln w="9525">
              <a:noFill/>
              <a:miter lim="800000"/>
              <a:headEnd/>
              <a:tailEnd/>
            </a:ln>
          </p:spPr>
          <p:txBody>
            <a:bodyPr lIns="50800" tIns="50800" rIns="50800" bIns="50800" anchor="ctr"/>
            <a:lstStyle/>
            <a:p>
              <a:pPr eaLnBrk="0" hangingPunct="0"/>
              <a:r>
                <a:rPr lang="en-US" sz="6400" b="1">
                  <a:solidFill>
                    <a:schemeClr val="tx1"/>
                  </a:solidFill>
                  <a:latin typeface="Arial" pitchFamily="34" charset="0"/>
                  <a:ea typeface="ヒラギノ角ゴ ProN W6" pitchFamily="-84" charset="-128"/>
                  <a:sym typeface="Arial" pitchFamily="34" charset="0"/>
                </a:rPr>
                <a:t>DataBusinessPerson</a:t>
              </a:r>
            </a:p>
          </p:txBody>
        </p:sp>
        <p:pic>
          <p:nvPicPr>
            <p:cNvPr id="26638" name="Picture 7" descr="Screen Shot 2013-02-25 at 10.52.08 AM.png"/>
            <p:cNvPicPr>
              <a:picLocks noChangeAspect="1"/>
            </p:cNvPicPr>
            <p:nvPr/>
          </p:nvPicPr>
          <p:blipFill>
            <a:blip r:embed="rId3"/>
            <a:srcRect/>
            <a:stretch>
              <a:fillRect/>
            </a:stretch>
          </p:blipFill>
          <p:spPr bwMode="auto">
            <a:xfrm>
              <a:off x="9194800" y="6692900"/>
              <a:ext cx="1460500" cy="1612900"/>
            </a:xfrm>
            <a:prstGeom prst="rect">
              <a:avLst/>
            </a:prstGeom>
            <a:noFill/>
            <a:ln w="9525">
              <a:noFill/>
              <a:miter lim="800000"/>
              <a:headEnd/>
              <a:tailEnd/>
            </a:ln>
          </p:spPr>
        </p:pic>
      </p:grpSp>
      <p:grpSp>
        <p:nvGrpSpPr>
          <p:cNvPr id="26628" name="Group 10"/>
          <p:cNvGrpSpPr>
            <a:grpSpLocks/>
          </p:cNvGrpSpPr>
          <p:nvPr/>
        </p:nvGrpSpPr>
        <p:grpSpPr bwMode="auto">
          <a:xfrm>
            <a:off x="2603500" y="5168900"/>
            <a:ext cx="6794500" cy="1587500"/>
            <a:chOff x="914400" y="4572000"/>
            <a:chExt cx="6794500" cy="1587500"/>
          </a:xfrm>
        </p:grpSpPr>
        <p:sp>
          <p:nvSpPr>
            <p:cNvPr id="26635" name="Title 1"/>
            <p:cNvSpPr txBox="1">
              <a:spLocks/>
            </p:cNvSpPr>
            <p:nvPr/>
          </p:nvSpPr>
          <p:spPr bwMode="auto">
            <a:xfrm>
              <a:off x="914400" y="4572000"/>
              <a:ext cx="5257800" cy="1587500"/>
            </a:xfrm>
            <a:prstGeom prst="rect">
              <a:avLst/>
            </a:prstGeom>
            <a:noFill/>
            <a:ln w="9525">
              <a:noFill/>
              <a:miter lim="800000"/>
              <a:headEnd/>
              <a:tailEnd/>
            </a:ln>
          </p:spPr>
          <p:txBody>
            <a:bodyPr lIns="50800" tIns="50800" rIns="50800" bIns="50800" anchor="ctr"/>
            <a:lstStyle/>
            <a:p>
              <a:pPr eaLnBrk="0" hangingPunct="0"/>
              <a:r>
                <a:rPr lang="en-US" sz="6400" b="1">
                  <a:solidFill>
                    <a:schemeClr val="tx1"/>
                  </a:solidFill>
                  <a:latin typeface="Arial" pitchFamily="34" charset="0"/>
                  <a:ea typeface="ヒラギノ角ゴ ProN W6" pitchFamily="-84" charset="-128"/>
                  <a:sym typeface="Arial" pitchFamily="34" charset="0"/>
                </a:rPr>
                <a:t>DataCreative</a:t>
              </a:r>
            </a:p>
          </p:txBody>
        </p:sp>
        <p:pic>
          <p:nvPicPr>
            <p:cNvPr id="26636" name="Picture 4" descr="Screen Shot 2013-02-25 at 10.52.05 AM.png"/>
            <p:cNvPicPr>
              <a:picLocks noChangeAspect="1"/>
            </p:cNvPicPr>
            <p:nvPr/>
          </p:nvPicPr>
          <p:blipFill>
            <a:blip r:embed="rId4"/>
            <a:srcRect/>
            <a:stretch>
              <a:fillRect/>
            </a:stretch>
          </p:blipFill>
          <p:spPr bwMode="auto">
            <a:xfrm>
              <a:off x="6146800" y="4648200"/>
              <a:ext cx="1562100" cy="1435100"/>
            </a:xfrm>
            <a:prstGeom prst="rect">
              <a:avLst/>
            </a:prstGeom>
            <a:noFill/>
            <a:ln w="9525">
              <a:noFill/>
              <a:miter lim="800000"/>
              <a:headEnd/>
              <a:tailEnd/>
            </a:ln>
          </p:spPr>
        </p:pic>
      </p:grpSp>
      <p:grpSp>
        <p:nvGrpSpPr>
          <p:cNvPr id="26629" name="Group 12"/>
          <p:cNvGrpSpPr>
            <a:grpSpLocks/>
          </p:cNvGrpSpPr>
          <p:nvPr/>
        </p:nvGrpSpPr>
        <p:grpSpPr bwMode="auto">
          <a:xfrm>
            <a:off x="2603500" y="9436100"/>
            <a:ext cx="7670800" cy="1612900"/>
            <a:chOff x="914400" y="8750300"/>
            <a:chExt cx="7670800" cy="1612900"/>
          </a:xfrm>
        </p:grpSpPr>
        <p:sp>
          <p:nvSpPr>
            <p:cNvPr id="26633" name="Title 1"/>
            <p:cNvSpPr txBox="1">
              <a:spLocks/>
            </p:cNvSpPr>
            <p:nvPr/>
          </p:nvSpPr>
          <p:spPr bwMode="auto">
            <a:xfrm>
              <a:off x="914400" y="8763000"/>
              <a:ext cx="6096000" cy="1587500"/>
            </a:xfrm>
            <a:prstGeom prst="rect">
              <a:avLst/>
            </a:prstGeom>
            <a:noFill/>
            <a:ln w="9525">
              <a:noFill/>
              <a:miter lim="800000"/>
              <a:headEnd/>
              <a:tailEnd/>
            </a:ln>
          </p:spPr>
          <p:txBody>
            <a:bodyPr lIns="50800" tIns="50800" rIns="50800" bIns="50800" anchor="ctr"/>
            <a:lstStyle/>
            <a:p>
              <a:pPr eaLnBrk="0" hangingPunct="0"/>
              <a:r>
                <a:rPr lang="en-US" sz="6400" b="1">
                  <a:solidFill>
                    <a:schemeClr val="tx1"/>
                  </a:solidFill>
                  <a:latin typeface="Arial" pitchFamily="34" charset="0"/>
                  <a:ea typeface="ヒラギノ角ゴ ProN W6" pitchFamily="-84" charset="-128"/>
                  <a:sym typeface="Arial" pitchFamily="34" charset="0"/>
                </a:rPr>
                <a:t>DataDeveloper</a:t>
              </a:r>
            </a:p>
          </p:txBody>
        </p:sp>
        <p:pic>
          <p:nvPicPr>
            <p:cNvPr id="26634" name="Picture 4" descr="Screen Shot 2013-02-25 at 10.52.02 AM.png"/>
            <p:cNvPicPr>
              <a:picLocks noChangeAspect="1"/>
            </p:cNvPicPr>
            <p:nvPr/>
          </p:nvPicPr>
          <p:blipFill>
            <a:blip r:embed="rId5"/>
            <a:srcRect/>
            <a:stretch>
              <a:fillRect/>
            </a:stretch>
          </p:blipFill>
          <p:spPr bwMode="auto">
            <a:xfrm>
              <a:off x="6908800" y="8750300"/>
              <a:ext cx="1676400" cy="1612900"/>
            </a:xfrm>
            <a:prstGeom prst="rect">
              <a:avLst/>
            </a:prstGeom>
            <a:noFill/>
            <a:ln w="9525">
              <a:noFill/>
              <a:miter lim="800000"/>
              <a:headEnd/>
              <a:tailEnd/>
            </a:ln>
          </p:spPr>
        </p:pic>
      </p:grpSp>
      <p:grpSp>
        <p:nvGrpSpPr>
          <p:cNvPr id="26630" name="Group 1"/>
          <p:cNvGrpSpPr>
            <a:grpSpLocks/>
          </p:cNvGrpSpPr>
          <p:nvPr/>
        </p:nvGrpSpPr>
        <p:grpSpPr bwMode="auto">
          <a:xfrm>
            <a:off x="2603500" y="2882900"/>
            <a:ext cx="7874000" cy="1752600"/>
            <a:chOff x="914400" y="2197100"/>
            <a:chExt cx="7874000" cy="1752600"/>
          </a:xfrm>
        </p:grpSpPr>
        <p:sp>
          <p:nvSpPr>
            <p:cNvPr id="26631" name="Title 1"/>
            <p:cNvSpPr txBox="1">
              <a:spLocks/>
            </p:cNvSpPr>
            <p:nvPr/>
          </p:nvSpPr>
          <p:spPr bwMode="auto">
            <a:xfrm>
              <a:off x="914400" y="2362200"/>
              <a:ext cx="6705600" cy="1587500"/>
            </a:xfrm>
            <a:prstGeom prst="rect">
              <a:avLst/>
            </a:prstGeom>
            <a:noFill/>
            <a:ln w="9525">
              <a:noFill/>
              <a:miter lim="800000"/>
              <a:headEnd/>
              <a:tailEnd/>
            </a:ln>
          </p:spPr>
          <p:txBody>
            <a:bodyPr lIns="50800" tIns="50800" rIns="50800" bIns="50800" anchor="ctr"/>
            <a:lstStyle/>
            <a:p>
              <a:pPr eaLnBrk="0" hangingPunct="0"/>
              <a:r>
                <a:rPr lang="en-US" sz="6400" b="1">
                  <a:solidFill>
                    <a:schemeClr val="tx1"/>
                  </a:solidFill>
                  <a:latin typeface="Arial" pitchFamily="34" charset="0"/>
                  <a:ea typeface="ヒラギノ角ゴ ProN W6" pitchFamily="-84" charset="-128"/>
                  <a:sym typeface="Arial" pitchFamily="34" charset="0"/>
                </a:rPr>
                <a:t>DataResearcher</a:t>
              </a:r>
            </a:p>
          </p:txBody>
        </p:sp>
        <p:pic>
          <p:nvPicPr>
            <p:cNvPr id="26632" name="Picture 4" descr="Screen Shot 2013-02-25 at 10.50.01 AM.png"/>
            <p:cNvPicPr>
              <a:picLocks noChangeAspect="1"/>
            </p:cNvPicPr>
            <p:nvPr/>
          </p:nvPicPr>
          <p:blipFill>
            <a:blip r:embed="rId6"/>
            <a:srcRect/>
            <a:stretch>
              <a:fillRect/>
            </a:stretch>
          </p:blipFill>
          <p:spPr bwMode="auto">
            <a:xfrm>
              <a:off x="7442200" y="2197100"/>
              <a:ext cx="1346200" cy="17399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8547100" y="685800"/>
            <a:ext cx="7289800" cy="1587500"/>
          </a:xfrm>
        </p:spPr>
        <p:txBody>
          <a:bodyPr/>
          <a:lstStyle/>
          <a:p>
            <a:pPr algn="ctr" eaLnBrk="1" hangingPunct="1"/>
            <a:r>
              <a:rPr lang="en-US" sz="9600" smtClean="0"/>
              <a:t>Efficiency</a:t>
            </a:r>
          </a:p>
        </p:txBody>
      </p:sp>
      <p:sp>
        <p:nvSpPr>
          <p:cNvPr id="27651" name="TextBox 1"/>
          <p:cNvSpPr txBox="1">
            <a:spLocks noChangeArrowheads="1"/>
          </p:cNvSpPr>
          <p:nvPr/>
        </p:nvSpPr>
        <p:spPr bwMode="auto">
          <a:xfrm>
            <a:off x="2781300" y="3276600"/>
            <a:ext cx="18821400" cy="8956675"/>
          </a:xfrm>
          <a:prstGeom prst="rect">
            <a:avLst/>
          </a:prstGeom>
          <a:noFill/>
          <a:ln w="9525">
            <a:noFill/>
            <a:miter lim="800000"/>
            <a:headEnd/>
            <a:tailEnd/>
          </a:ln>
        </p:spPr>
        <p:txBody>
          <a:bodyPr>
            <a:spAutoFit/>
          </a:bodyPr>
          <a:lstStyle/>
          <a:p>
            <a:pPr marL="857250" indent="-857250">
              <a:buFont typeface="Arial" pitchFamily="34" charset="0"/>
              <a:buChar char="•"/>
            </a:pPr>
            <a:r>
              <a:rPr lang="en-US" sz="7200"/>
              <a:t>Do you write code that is deployed in operational systems?</a:t>
            </a:r>
          </a:p>
          <a:p>
            <a:pPr marL="857250" indent="-857250">
              <a:buFont typeface="Arial" pitchFamily="34" charset="0"/>
              <a:buChar char="•"/>
            </a:pPr>
            <a:r>
              <a:rPr lang="en-US" sz="7200"/>
              <a:t>Have you ever contributed to an open source project or open data initiative?</a:t>
            </a:r>
          </a:p>
          <a:p>
            <a:pPr marL="857250" indent="-857250">
              <a:buFont typeface="Arial" pitchFamily="34" charset="0"/>
              <a:buChar char="•"/>
            </a:pPr>
            <a:r>
              <a:rPr lang="en-US" sz="7200"/>
              <a:t>Why are frequentists wrong?</a:t>
            </a:r>
          </a:p>
          <a:p>
            <a:pPr marL="857250" indent="-857250">
              <a:buFont typeface="Arial" pitchFamily="34" charset="0"/>
              <a:buChar char="•"/>
            </a:pPr>
            <a:r>
              <a:rPr lang="en-US" sz="7200"/>
              <a:t>What does SWOT stand for?</a:t>
            </a:r>
          </a:p>
          <a:p>
            <a:pPr marL="857250" indent="-857250">
              <a:buFont typeface="Arial" pitchFamily="34" charset="0"/>
              <a:buChar char="•"/>
            </a:pPr>
            <a:endParaRPr lang="en-US" sz="7200"/>
          </a:p>
          <a:p>
            <a:pPr marL="857250" indent="-857250">
              <a:buFont typeface="Arial" pitchFamily="34" charset="0"/>
              <a:buChar char="•"/>
            </a:pPr>
            <a:endParaRPr lang="en-US" sz="720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3048000" y="1600200"/>
            <a:ext cx="18308638" cy="1570038"/>
          </a:xfrm>
          <a:prstGeom prst="rect">
            <a:avLst/>
          </a:prstGeom>
          <a:noFill/>
          <a:ln w="9525">
            <a:noFill/>
            <a:miter lim="800000"/>
            <a:headEnd/>
            <a:tailEnd/>
          </a:ln>
        </p:spPr>
        <p:txBody>
          <a:bodyPr wrap="none">
            <a:spAutoFit/>
          </a:bodyPr>
          <a:lstStyle/>
          <a:p>
            <a:r>
              <a:rPr lang="en-US" sz="9600" b="1" u="sng"/>
              <a:t>survey.datacommunitydc.org</a:t>
            </a:r>
          </a:p>
        </p:txBody>
      </p:sp>
      <p:pic>
        <p:nvPicPr>
          <p:cNvPr id="28675" name="Picture 2" descr="sean.jpg"/>
          <p:cNvPicPr>
            <a:picLocks noChangeAspect="1"/>
          </p:cNvPicPr>
          <p:nvPr/>
        </p:nvPicPr>
        <p:blipFill>
          <a:blip r:embed="rId3"/>
          <a:srcRect/>
          <a:stretch>
            <a:fillRect/>
          </a:stretch>
        </p:blipFill>
        <p:spPr bwMode="auto">
          <a:xfrm>
            <a:off x="14630400" y="4953000"/>
            <a:ext cx="3457575" cy="3049588"/>
          </a:xfrm>
          <a:prstGeom prst="rect">
            <a:avLst/>
          </a:prstGeom>
          <a:noFill/>
          <a:ln w="9525">
            <a:noFill/>
            <a:miter lim="800000"/>
            <a:headEnd/>
            <a:tailEnd/>
          </a:ln>
        </p:spPr>
      </p:pic>
      <p:pic>
        <p:nvPicPr>
          <p:cNvPr id="28676" name="Picture 4" descr="MarckVaisman-headshot.jpg"/>
          <p:cNvPicPr>
            <a:picLocks noChangeAspect="1"/>
          </p:cNvPicPr>
          <p:nvPr/>
        </p:nvPicPr>
        <p:blipFill>
          <a:blip r:embed="rId4"/>
          <a:srcRect/>
          <a:stretch>
            <a:fillRect/>
          </a:stretch>
        </p:blipFill>
        <p:spPr bwMode="auto">
          <a:xfrm>
            <a:off x="5562600" y="4495800"/>
            <a:ext cx="2362200" cy="3535363"/>
          </a:xfrm>
          <a:prstGeom prst="rect">
            <a:avLst/>
          </a:prstGeom>
          <a:noFill/>
          <a:ln w="9525">
            <a:noFill/>
            <a:miter lim="800000"/>
            <a:headEnd/>
            <a:tailEnd/>
          </a:ln>
        </p:spPr>
      </p:pic>
      <p:sp>
        <p:nvSpPr>
          <p:cNvPr id="28677" name="TextBox 1"/>
          <p:cNvSpPr txBox="1">
            <a:spLocks noChangeArrowheads="1"/>
          </p:cNvSpPr>
          <p:nvPr/>
        </p:nvSpPr>
        <p:spPr bwMode="auto">
          <a:xfrm>
            <a:off x="13141325" y="8305800"/>
            <a:ext cx="6435725" cy="1570038"/>
          </a:xfrm>
          <a:prstGeom prst="rect">
            <a:avLst/>
          </a:prstGeom>
          <a:noFill/>
          <a:ln w="9525">
            <a:noFill/>
            <a:miter lim="800000"/>
            <a:headEnd/>
            <a:tailEnd/>
          </a:ln>
        </p:spPr>
        <p:txBody>
          <a:bodyPr wrap="none">
            <a:spAutoFit/>
          </a:bodyPr>
          <a:lstStyle/>
          <a:p>
            <a:pPr algn="ctr"/>
            <a:r>
              <a:rPr lang="en-US" sz="4800"/>
              <a:t>@SayHiToSean</a:t>
            </a:r>
          </a:p>
          <a:p>
            <a:pPr algn="ctr"/>
            <a:r>
              <a:rPr lang="en-US" sz="4800"/>
              <a:t>SayHiToSean@gmail.com</a:t>
            </a:r>
          </a:p>
        </p:txBody>
      </p:sp>
      <p:sp>
        <p:nvSpPr>
          <p:cNvPr id="28678" name="TextBox 5"/>
          <p:cNvSpPr txBox="1">
            <a:spLocks noChangeArrowheads="1"/>
          </p:cNvSpPr>
          <p:nvPr/>
        </p:nvSpPr>
        <p:spPr bwMode="auto">
          <a:xfrm>
            <a:off x="3505200" y="8305800"/>
            <a:ext cx="6529388" cy="1570038"/>
          </a:xfrm>
          <a:prstGeom prst="rect">
            <a:avLst/>
          </a:prstGeom>
          <a:noFill/>
          <a:ln w="9525">
            <a:noFill/>
            <a:miter lim="800000"/>
            <a:headEnd/>
            <a:tailEnd/>
          </a:ln>
        </p:spPr>
        <p:txBody>
          <a:bodyPr wrap="none">
            <a:spAutoFit/>
          </a:bodyPr>
          <a:lstStyle/>
          <a:p>
            <a:pPr algn="ctr"/>
            <a:r>
              <a:rPr lang="en-US" sz="4800"/>
              <a:t>@wahalulu</a:t>
            </a:r>
          </a:p>
          <a:p>
            <a:pPr algn="ctr"/>
            <a:r>
              <a:rPr lang="en-US" sz="4800"/>
              <a:t>marck@dataxtract.com</a:t>
            </a:r>
          </a:p>
        </p:txBody>
      </p:sp>
      <p:sp>
        <p:nvSpPr>
          <p:cNvPr id="28679" name="TextBox 6"/>
          <p:cNvSpPr txBox="1">
            <a:spLocks noChangeArrowheads="1"/>
          </p:cNvSpPr>
          <p:nvPr/>
        </p:nvSpPr>
        <p:spPr bwMode="auto">
          <a:xfrm>
            <a:off x="8610600" y="10210800"/>
            <a:ext cx="5676900" cy="1323975"/>
          </a:xfrm>
          <a:prstGeom prst="rect">
            <a:avLst/>
          </a:prstGeom>
          <a:noFill/>
          <a:ln w="9525">
            <a:noFill/>
            <a:miter lim="800000"/>
            <a:headEnd/>
            <a:tailEnd/>
          </a:ln>
        </p:spPr>
        <p:txBody>
          <a:bodyPr wrap="none">
            <a:spAutoFit/>
          </a:bodyPr>
          <a:lstStyle/>
          <a:p>
            <a:r>
              <a:rPr lang="en-US" sz="8000" b="1"/>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lstStyle/>
          <a:p>
            <a:pPr eaLnBrk="1" hangingPunct="1"/>
            <a:r>
              <a:rPr lang="en-US" sz="5400" smtClean="0">
                <a:latin typeface="Bookman Old Style" pitchFamily="18" charset="0"/>
              </a:rPr>
              <a:t>I) </a:t>
            </a:r>
            <a:r>
              <a:rPr lang="en-US" sz="5400" smtClean="0"/>
              <a:t>Know nothing about thy data</a:t>
            </a:r>
            <a:r>
              <a:rPr lang="en-US" smtClean="0"/>
              <a:t/>
            </a:r>
            <a:br>
              <a:rPr lang="en-US" smtClean="0"/>
            </a:br>
            <a:r>
              <a:rPr lang="en-US" sz="4400" i="1" smtClean="0"/>
              <a:t>Know your data</a:t>
            </a:r>
          </a:p>
        </p:txBody>
      </p:sp>
      <p:sp>
        <p:nvSpPr>
          <p:cNvPr id="5123" name="Rectangle 2"/>
          <p:cNvSpPr>
            <a:spLocks noGrp="1" noChangeArrowheads="1"/>
          </p:cNvSpPr>
          <p:nvPr>
            <p:ph type="body" idx="1"/>
          </p:nvPr>
        </p:nvSpPr>
        <p:spPr/>
        <p:txBody>
          <a:bodyPr/>
          <a:lstStyle/>
          <a:p>
            <a:pPr eaLnBrk="1" hangingPunct="1">
              <a:buClr>
                <a:srgbClr val="AA062C"/>
              </a:buClr>
            </a:pPr>
            <a:r>
              <a:rPr lang="en-US" smtClean="0"/>
              <a:t>Time spent up front is time well spent</a:t>
            </a:r>
          </a:p>
          <a:p>
            <a:pPr eaLnBrk="1" hangingPunct="1">
              <a:buClr>
                <a:srgbClr val="AA062C"/>
              </a:buClr>
            </a:pPr>
            <a:r>
              <a:rPr lang="en-US" smtClean="0"/>
              <a:t>Over 80% of time is spent cleaning data</a:t>
            </a:r>
          </a:p>
          <a:p>
            <a:pPr eaLnBrk="1" hangingPunct="1">
              <a:buClr>
                <a:srgbClr val="AA062C"/>
              </a:buClr>
            </a:pPr>
            <a:r>
              <a:rPr lang="en-US" smtClean="0"/>
              <a:t>Understand your data assets:</a:t>
            </a:r>
          </a:p>
          <a:p>
            <a:pPr lvl="1" eaLnBrk="1" hangingPunct="1">
              <a:buClr>
                <a:srgbClr val="AA062C"/>
              </a:buClr>
            </a:pPr>
            <a:r>
              <a:rPr lang="en-US" sz="3200" smtClean="0"/>
              <a:t>How was it collected/generated?</a:t>
            </a:r>
          </a:p>
          <a:p>
            <a:pPr lvl="1" eaLnBrk="1" hangingPunct="1">
              <a:buClr>
                <a:srgbClr val="AA062C"/>
              </a:buClr>
            </a:pPr>
            <a:r>
              <a:rPr lang="en-US" sz="3200" smtClean="0"/>
              <a:t>Where does it live?</a:t>
            </a:r>
          </a:p>
          <a:p>
            <a:pPr lvl="1" eaLnBrk="1" hangingPunct="1">
              <a:buClr>
                <a:srgbClr val="AA062C"/>
              </a:buClr>
            </a:pPr>
            <a:r>
              <a:rPr lang="en-US" sz="3200" smtClean="0"/>
              <a:t>How is it formatted? Is formatting consistent?</a:t>
            </a:r>
          </a:p>
          <a:p>
            <a:pPr lvl="1" eaLnBrk="1" hangingPunct="1">
              <a:buClr>
                <a:srgbClr val="AA062C"/>
              </a:buClr>
            </a:pPr>
            <a:r>
              <a:rPr lang="en-US" sz="3200" smtClean="0"/>
              <a:t>How is it stored?</a:t>
            </a:r>
          </a:p>
          <a:p>
            <a:pPr lvl="1" eaLnBrk="1" hangingPunct="1">
              <a:buClr>
                <a:srgbClr val="AA062C"/>
              </a:buClr>
            </a:pPr>
            <a:r>
              <a:rPr lang="en-US" sz="3200" smtClean="0"/>
              <a:t>Are there missing values? If so, which ones, why?</a:t>
            </a:r>
          </a:p>
          <a:p>
            <a:pPr lvl="1" eaLnBrk="1" hangingPunct="1">
              <a:buClr>
                <a:srgbClr val="AA062C"/>
              </a:buClr>
            </a:pPr>
            <a:r>
              <a:rPr lang="en-US" sz="3200" smtClean="0"/>
              <a:t>Where/how can you process it?</a:t>
            </a:r>
          </a:p>
          <a:p>
            <a:pPr lvl="1" eaLnBrk="1" hangingPunct="1">
              <a:buClr>
                <a:srgbClr val="AA062C"/>
              </a:buClr>
            </a:pPr>
            <a:r>
              <a:rPr lang="en-US" sz="3200" smtClean="0"/>
              <a:t>Are there duplicated values, codes?</a:t>
            </a:r>
          </a:p>
        </p:txBody>
      </p:sp>
      <p:pic>
        <p:nvPicPr>
          <p:cNvPr id="5124" name="Picture 2" descr="Z:\home\marck\Dropbox\personal\Strata-CA-2013\blank-stare.gif"/>
          <p:cNvPicPr>
            <a:picLocks noChangeAspect="1" noChangeArrowheads="1"/>
          </p:cNvPicPr>
          <p:nvPr/>
        </p:nvPicPr>
        <p:blipFill>
          <a:blip r:embed="rId3"/>
          <a:srcRect/>
          <a:stretch>
            <a:fillRect/>
          </a:stretch>
        </p:blipFill>
        <p:spPr bwMode="auto">
          <a:xfrm>
            <a:off x="15011400" y="2819400"/>
            <a:ext cx="5000625" cy="8066088"/>
          </a:xfrm>
          <a:prstGeom prst="rect">
            <a:avLst/>
          </a:prstGeom>
          <a:noFill/>
          <a:ln w="9525">
            <a:noFill/>
            <a:miter lim="800000"/>
            <a:headEnd/>
            <a:tailEnd/>
          </a:ln>
        </p:spPr>
      </p:pic>
      <p:pic>
        <p:nvPicPr>
          <p:cNvPr id="5125" name="Picture 2" descr="Z:\home\marck\Dropbox\personal\Strata-CA-2013\ten_commandments_large_web.jpg"/>
          <p:cNvPicPr>
            <a:picLocks noChangeAspect="1" noChangeArrowheads="1"/>
          </p:cNvPicPr>
          <p:nvPr/>
        </p:nvPicPr>
        <p:blipFill>
          <a:blip r:embed="rId4"/>
          <a:srcRect/>
          <a:stretch>
            <a:fillRect/>
          </a:stretch>
        </p:blipFill>
        <p:spPr bwMode="auto">
          <a:xfrm>
            <a:off x="21717000" y="914400"/>
            <a:ext cx="1203325" cy="1468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939800" y="838200"/>
            <a:ext cx="22390100" cy="1587500"/>
          </a:xfrm>
        </p:spPr>
        <p:txBody>
          <a:bodyPr/>
          <a:lstStyle/>
          <a:p>
            <a:pPr eaLnBrk="1" hangingPunct="1"/>
            <a:r>
              <a:rPr lang="en-US" smtClean="0"/>
              <a:t/>
            </a:r>
            <a:br>
              <a:rPr lang="en-US" smtClean="0"/>
            </a:br>
            <a:r>
              <a:rPr lang="en-US" sz="5400" smtClean="0">
                <a:latin typeface="Bookman Old Style" pitchFamily="18" charset="0"/>
              </a:rPr>
              <a:t>II) </a:t>
            </a:r>
            <a:r>
              <a:rPr lang="en-US" sz="5400" smtClean="0"/>
              <a:t>Thou shalt provide data scientists with one tool for all tasks</a:t>
            </a:r>
            <a:br>
              <a:rPr lang="en-US" sz="5400" smtClean="0"/>
            </a:br>
            <a:r>
              <a:rPr lang="en-US" sz="4400" i="1" smtClean="0"/>
              <a:t>Provide and configure the right tools for the job</a:t>
            </a:r>
            <a:br>
              <a:rPr lang="en-US" sz="4400" i="1" smtClean="0"/>
            </a:br>
            <a:endParaRPr lang="en-US" sz="4400" i="1" smtClean="0"/>
          </a:p>
        </p:txBody>
      </p:sp>
      <p:sp>
        <p:nvSpPr>
          <p:cNvPr id="6147" name="Rectangle 2"/>
          <p:cNvSpPr>
            <a:spLocks noGrp="1" noChangeArrowheads="1"/>
          </p:cNvSpPr>
          <p:nvPr>
            <p:ph type="body" idx="1"/>
          </p:nvPr>
        </p:nvSpPr>
        <p:spPr/>
        <p:txBody>
          <a:bodyPr/>
          <a:lstStyle/>
          <a:p>
            <a:pPr eaLnBrk="1" hangingPunct="1">
              <a:buClr>
                <a:srgbClr val="AA062C"/>
              </a:buClr>
            </a:pPr>
            <a:r>
              <a:rPr lang="en-US" smtClean="0"/>
              <a:t>This is not a one-size-fits-all process</a:t>
            </a:r>
          </a:p>
          <a:p>
            <a:pPr eaLnBrk="1" hangingPunct="1">
              <a:buClr>
                <a:srgbClr val="AA062C"/>
              </a:buClr>
            </a:pPr>
            <a:r>
              <a:rPr lang="en-US" smtClean="0"/>
              <a:t>Production or R&amp;D/ad-hoc?</a:t>
            </a:r>
          </a:p>
          <a:p>
            <a:pPr eaLnBrk="1" hangingPunct="1">
              <a:buClr>
                <a:srgbClr val="AA062C"/>
              </a:buClr>
            </a:pPr>
            <a:r>
              <a:rPr lang="en-US" smtClean="0"/>
              <a:t>Many tools, sources</a:t>
            </a:r>
          </a:p>
          <a:p>
            <a:pPr lvl="1" eaLnBrk="1" hangingPunct="1">
              <a:buClr>
                <a:srgbClr val="AA062C"/>
              </a:buClr>
            </a:pPr>
            <a:r>
              <a:rPr lang="en-US" sz="3200" smtClean="0"/>
              <a:t>Databases (traditional, NoSQL)</a:t>
            </a:r>
          </a:p>
          <a:p>
            <a:pPr lvl="1" eaLnBrk="1" hangingPunct="1">
              <a:buClr>
                <a:srgbClr val="AA062C"/>
              </a:buClr>
            </a:pPr>
            <a:r>
              <a:rPr lang="en-US" sz="3200" smtClean="0"/>
              <a:t>Legacy systems, Data Warehouses</a:t>
            </a:r>
          </a:p>
          <a:p>
            <a:pPr lvl="1" eaLnBrk="1" hangingPunct="1">
              <a:buClr>
                <a:srgbClr val="AA062C"/>
              </a:buClr>
            </a:pPr>
            <a:r>
              <a:rPr lang="en-US" sz="3200" smtClean="0"/>
              <a:t>Flat files</a:t>
            </a:r>
          </a:p>
          <a:p>
            <a:pPr lvl="1" eaLnBrk="1" hangingPunct="1">
              <a:buClr>
                <a:srgbClr val="AA062C"/>
              </a:buClr>
            </a:pPr>
            <a:r>
              <a:rPr lang="en-US" sz="3200" smtClean="0"/>
              <a:t>Analytics machine(s)</a:t>
            </a:r>
          </a:p>
          <a:p>
            <a:pPr lvl="1" eaLnBrk="1" hangingPunct="1">
              <a:buClr>
                <a:srgbClr val="AA062C"/>
              </a:buClr>
            </a:pPr>
            <a:r>
              <a:rPr lang="en-US" sz="3200" smtClean="0"/>
              <a:t>Distributed/cloud computing (HDFS, S3)</a:t>
            </a:r>
          </a:p>
          <a:p>
            <a:pPr lvl="1" eaLnBrk="1" hangingPunct="1">
              <a:buClr>
                <a:srgbClr val="AA062C"/>
              </a:buClr>
            </a:pPr>
            <a:r>
              <a:rPr lang="en-US" sz="3200" smtClean="0"/>
              <a:t>Open Source Software, libraries</a:t>
            </a:r>
          </a:p>
          <a:p>
            <a:pPr eaLnBrk="1" hangingPunct="1">
              <a:buClr>
                <a:srgbClr val="AA062C"/>
              </a:buClr>
            </a:pPr>
            <a:r>
              <a:rPr lang="en-US" smtClean="0"/>
              <a:t>Provide access and certain liberties (at least within R&amp;D)</a:t>
            </a:r>
          </a:p>
          <a:p>
            <a:pPr eaLnBrk="1" hangingPunct="1">
              <a:buClr>
                <a:srgbClr val="AA062C"/>
              </a:buClr>
            </a:pPr>
            <a:r>
              <a:rPr lang="en-US" smtClean="0"/>
              <a:t>Consider security and privacy issues</a:t>
            </a:r>
          </a:p>
          <a:p>
            <a:pPr eaLnBrk="1" hangingPunct="1">
              <a:buClr>
                <a:srgbClr val="AA062C"/>
              </a:buClr>
            </a:pPr>
            <a:r>
              <a:rPr lang="en-US" smtClean="0"/>
              <a:t>Find a partner within your IT organization</a:t>
            </a:r>
          </a:p>
        </p:txBody>
      </p:sp>
      <p:pic>
        <p:nvPicPr>
          <p:cNvPr id="6148" name="Picture 2" descr="Z:\home\marck\Dropbox\personal\Strata-CA-2013\mario-hammer.jpg"/>
          <p:cNvPicPr>
            <a:picLocks noChangeAspect="1" noChangeArrowheads="1"/>
          </p:cNvPicPr>
          <p:nvPr/>
        </p:nvPicPr>
        <p:blipFill>
          <a:blip r:embed="rId3"/>
          <a:srcRect/>
          <a:stretch>
            <a:fillRect/>
          </a:stretch>
        </p:blipFill>
        <p:spPr bwMode="auto">
          <a:xfrm>
            <a:off x="15632113" y="3581400"/>
            <a:ext cx="6542087" cy="7239000"/>
          </a:xfrm>
          <a:prstGeom prst="rect">
            <a:avLst/>
          </a:prstGeom>
          <a:noFill/>
          <a:ln w="9525">
            <a:noFill/>
            <a:miter lim="800000"/>
            <a:headEnd/>
            <a:tailEnd/>
          </a:ln>
        </p:spPr>
      </p:pic>
      <p:pic>
        <p:nvPicPr>
          <p:cNvPr id="6149" name="Picture 2" descr="Z:\home\marck\Dropbox\personal\Strata-CA-2013\ten_commandments_large_web.jpg"/>
          <p:cNvPicPr>
            <a:picLocks noChangeAspect="1" noChangeArrowheads="1"/>
          </p:cNvPicPr>
          <p:nvPr/>
        </p:nvPicPr>
        <p:blipFill>
          <a:blip r:embed="rId4"/>
          <a:srcRect/>
          <a:stretch>
            <a:fillRect/>
          </a:stretch>
        </p:blipFill>
        <p:spPr bwMode="auto">
          <a:xfrm>
            <a:off x="21717000" y="914400"/>
            <a:ext cx="1203325" cy="1468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lstStyle/>
          <a:p>
            <a:pPr eaLnBrk="1" hangingPunct="1"/>
            <a:r>
              <a:rPr lang="en-US" sz="5400" smtClean="0">
                <a:latin typeface="Bookman Old Style" pitchFamily="18" charset="0"/>
              </a:rPr>
              <a:t>III) </a:t>
            </a:r>
            <a:r>
              <a:rPr lang="en-US" sz="5400" smtClean="0"/>
              <a:t>Thou shalt analyze for analysis’ sake only</a:t>
            </a:r>
            <a:br>
              <a:rPr lang="en-US" sz="5400" smtClean="0"/>
            </a:br>
            <a:r>
              <a:rPr lang="en-US" sz="4400" i="1" smtClean="0"/>
              <a:t>Begin with the end in mind</a:t>
            </a:r>
          </a:p>
        </p:txBody>
      </p:sp>
      <p:sp>
        <p:nvSpPr>
          <p:cNvPr id="7171" name="Rectangle 2"/>
          <p:cNvSpPr>
            <a:spLocks noGrp="1" noChangeArrowheads="1"/>
          </p:cNvSpPr>
          <p:nvPr>
            <p:ph type="body" idx="1"/>
          </p:nvPr>
        </p:nvSpPr>
        <p:spPr/>
        <p:txBody>
          <a:bodyPr/>
          <a:lstStyle/>
          <a:p>
            <a:pPr eaLnBrk="1" hangingPunct="1">
              <a:buClr>
                <a:srgbClr val="AA062C"/>
              </a:buClr>
            </a:pPr>
            <a:r>
              <a:rPr lang="en-US" smtClean="0"/>
              <a:t>Analysis for analysis’s sake is pointless</a:t>
            </a:r>
          </a:p>
          <a:p>
            <a:pPr eaLnBrk="1" hangingPunct="1">
              <a:buClr>
                <a:srgbClr val="AA062C"/>
              </a:buClr>
            </a:pPr>
            <a:r>
              <a:rPr lang="en-US" smtClean="0"/>
              <a:t>Lots of data or big data != Data Science or Value</a:t>
            </a:r>
          </a:p>
          <a:p>
            <a:pPr eaLnBrk="1" hangingPunct="1">
              <a:buClr>
                <a:srgbClr val="AA062C"/>
              </a:buClr>
            </a:pPr>
            <a:r>
              <a:rPr lang="en-US" smtClean="0"/>
              <a:t>Open ended exploration or solving specific problem</a:t>
            </a:r>
          </a:p>
          <a:p>
            <a:pPr eaLnBrk="1" hangingPunct="1">
              <a:buClr>
                <a:srgbClr val="AA062C"/>
              </a:buClr>
            </a:pPr>
            <a:r>
              <a:rPr lang="en-US" smtClean="0"/>
              <a:t>Focus on what is actionable</a:t>
            </a:r>
          </a:p>
          <a:p>
            <a:pPr eaLnBrk="1" hangingPunct="1">
              <a:buClr>
                <a:srgbClr val="AA062C"/>
              </a:buClr>
            </a:pPr>
            <a:r>
              <a:rPr lang="en-US" smtClean="0"/>
              <a:t>Avoid analysis paralysis</a:t>
            </a:r>
          </a:p>
          <a:p>
            <a:pPr eaLnBrk="1" hangingPunct="1">
              <a:buClr>
                <a:srgbClr val="AA062C"/>
              </a:buClr>
            </a:pPr>
            <a:r>
              <a:rPr lang="en-US" smtClean="0"/>
              <a:t>How prepared are you?</a:t>
            </a:r>
          </a:p>
          <a:p>
            <a:pPr lvl="1" eaLnBrk="1" hangingPunct="1">
              <a:buClr>
                <a:srgbClr val="AA062C"/>
              </a:buClr>
            </a:pPr>
            <a:r>
              <a:rPr lang="en-US" sz="3200" smtClean="0"/>
              <a:t>You don’t even know where to begin: </a:t>
            </a:r>
          </a:p>
          <a:p>
            <a:pPr lvl="1" eaLnBrk="1" hangingPunct="1">
              <a:buClr>
                <a:srgbClr val="AA062C"/>
              </a:buClr>
            </a:pPr>
            <a:r>
              <a:rPr lang="en-US" sz="3200" smtClean="0"/>
              <a:t>You have an idea of what you have, no previous analysis</a:t>
            </a:r>
          </a:p>
          <a:p>
            <a:pPr lvl="1" eaLnBrk="1" hangingPunct="1">
              <a:buClr>
                <a:srgbClr val="AA062C"/>
              </a:buClr>
            </a:pPr>
            <a:r>
              <a:rPr lang="en-US" sz="3200" smtClean="0"/>
              <a:t>You know what you have, no previous analysis</a:t>
            </a:r>
          </a:p>
          <a:p>
            <a:pPr lvl="1" eaLnBrk="1" hangingPunct="1">
              <a:buClr>
                <a:srgbClr val="AA062C"/>
              </a:buClr>
            </a:pPr>
            <a:r>
              <a:rPr lang="en-US" sz="3200" smtClean="0"/>
              <a:t>You know what you have, tried solving specific problems</a:t>
            </a:r>
          </a:p>
          <a:p>
            <a:pPr eaLnBrk="1" hangingPunct="1">
              <a:buClr>
                <a:srgbClr val="AA062C"/>
              </a:buClr>
            </a:pPr>
            <a:r>
              <a:rPr lang="en-US" smtClean="0"/>
              <a:t>Think broad: marketing, finance, operations, HR, product, etc.</a:t>
            </a:r>
          </a:p>
          <a:p>
            <a:pPr eaLnBrk="1" hangingPunct="1">
              <a:buClr>
                <a:srgbClr val="AA062C"/>
              </a:buClr>
            </a:pPr>
            <a:endParaRPr lang="en-US" smtClean="0"/>
          </a:p>
        </p:txBody>
      </p:sp>
      <p:pic>
        <p:nvPicPr>
          <p:cNvPr id="7172" name="Picture 2" descr="Z:\home\marck\Dropbox\personal\Strata-CA-2013\paperchase-records-management.JPG"/>
          <p:cNvPicPr>
            <a:picLocks noChangeAspect="1" noChangeArrowheads="1"/>
          </p:cNvPicPr>
          <p:nvPr/>
        </p:nvPicPr>
        <p:blipFill>
          <a:blip r:embed="rId3"/>
          <a:srcRect/>
          <a:stretch>
            <a:fillRect/>
          </a:stretch>
        </p:blipFill>
        <p:spPr bwMode="auto">
          <a:xfrm>
            <a:off x="16916400" y="7162800"/>
            <a:ext cx="6142038" cy="4214813"/>
          </a:xfrm>
          <a:prstGeom prst="rect">
            <a:avLst/>
          </a:prstGeom>
          <a:noFill/>
          <a:ln w="9525">
            <a:noFill/>
            <a:miter lim="800000"/>
            <a:headEnd/>
            <a:tailEnd/>
          </a:ln>
        </p:spPr>
      </p:pic>
      <p:pic>
        <p:nvPicPr>
          <p:cNvPr id="7173" name="Picture 2" descr="Z:\home\marck\Dropbox\personal\Strata-CA-2013\ten_commandments_large_web.jpg"/>
          <p:cNvPicPr>
            <a:picLocks noChangeAspect="1" noChangeArrowheads="1"/>
          </p:cNvPicPr>
          <p:nvPr/>
        </p:nvPicPr>
        <p:blipFill>
          <a:blip r:embed="rId4"/>
          <a:srcRect/>
          <a:stretch>
            <a:fillRect/>
          </a:stretch>
        </p:blipFill>
        <p:spPr bwMode="auto">
          <a:xfrm>
            <a:off x="21717000" y="914400"/>
            <a:ext cx="1203325" cy="1468438"/>
          </a:xfrm>
          <a:prstGeom prst="rect">
            <a:avLst/>
          </a:prstGeom>
          <a:noFill/>
          <a:ln w="9525">
            <a:noFill/>
            <a:miter lim="800000"/>
            <a:headEnd/>
            <a:tailEnd/>
          </a:ln>
        </p:spPr>
      </p:pic>
      <p:pic>
        <p:nvPicPr>
          <p:cNvPr id="7174" name="Picture 3" descr="Z:\home\marck\Dropbox\personal\Strata-CA-2013\analysis-paralysis-v2.png"/>
          <p:cNvPicPr>
            <a:picLocks noChangeAspect="1" noChangeArrowheads="1"/>
          </p:cNvPicPr>
          <p:nvPr/>
        </p:nvPicPr>
        <p:blipFill>
          <a:blip r:embed="rId5"/>
          <a:srcRect/>
          <a:stretch>
            <a:fillRect/>
          </a:stretch>
        </p:blipFill>
        <p:spPr bwMode="auto">
          <a:xfrm>
            <a:off x="14782800" y="2743200"/>
            <a:ext cx="5591175" cy="404495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eaLnBrk="1" hangingPunct="1"/>
            <a:r>
              <a:rPr lang="en-US" sz="5400" smtClean="0">
                <a:latin typeface="Bookman Old Style" pitchFamily="18" charset="0"/>
              </a:rPr>
              <a:t>IV) </a:t>
            </a:r>
            <a:r>
              <a:rPr lang="en-US" sz="5400" smtClean="0"/>
              <a:t>Thou shalt compartmentalize learnings</a:t>
            </a:r>
            <a:r>
              <a:rPr lang="en-US" smtClean="0"/>
              <a:t/>
            </a:r>
            <a:br>
              <a:rPr lang="en-US" smtClean="0"/>
            </a:br>
            <a:r>
              <a:rPr lang="en-US" sz="4400" i="1" smtClean="0"/>
              <a:t>Share your learnings</a:t>
            </a:r>
          </a:p>
        </p:txBody>
      </p:sp>
      <p:sp>
        <p:nvSpPr>
          <p:cNvPr id="8195" name="Rectangle 2"/>
          <p:cNvSpPr>
            <a:spLocks noGrp="1" noChangeArrowheads="1"/>
          </p:cNvSpPr>
          <p:nvPr>
            <p:ph type="body" idx="1"/>
          </p:nvPr>
        </p:nvSpPr>
        <p:spPr/>
        <p:txBody>
          <a:bodyPr/>
          <a:lstStyle/>
          <a:p>
            <a:pPr eaLnBrk="1" hangingPunct="1">
              <a:buClr>
                <a:srgbClr val="AA062C"/>
              </a:buClr>
            </a:pPr>
            <a:r>
              <a:rPr lang="en-US" smtClean="0"/>
              <a:t>Share</a:t>
            </a:r>
          </a:p>
          <a:p>
            <a:pPr eaLnBrk="1" hangingPunct="1">
              <a:buClr>
                <a:srgbClr val="AA062C"/>
              </a:buClr>
            </a:pPr>
            <a:r>
              <a:rPr lang="en-US" smtClean="0"/>
              <a:t>Break down silos</a:t>
            </a:r>
          </a:p>
          <a:p>
            <a:pPr eaLnBrk="1" hangingPunct="1">
              <a:buClr>
                <a:srgbClr val="AA062C"/>
              </a:buClr>
            </a:pPr>
            <a:r>
              <a:rPr lang="en-US" smtClean="0"/>
              <a:t>Doesn’t have to be complicated</a:t>
            </a:r>
          </a:p>
          <a:p>
            <a:pPr eaLnBrk="1" hangingPunct="1">
              <a:buClr>
                <a:srgbClr val="AA062C"/>
              </a:buClr>
            </a:pPr>
            <a:r>
              <a:rPr lang="en-US" smtClean="0"/>
              <a:t>Avoid duplicated efforts</a:t>
            </a:r>
          </a:p>
          <a:p>
            <a:pPr eaLnBrk="1" hangingPunct="1">
              <a:buClr>
                <a:srgbClr val="AA062C"/>
              </a:buClr>
            </a:pPr>
            <a:endParaRPr lang="en-US" smtClean="0"/>
          </a:p>
        </p:txBody>
      </p:sp>
      <p:pic>
        <p:nvPicPr>
          <p:cNvPr id="8196" name="Picture 2" descr="Z:\home\marck\Dropbox\personal\Strata-CA-2013\Shared-ideas.jpeg"/>
          <p:cNvPicPr>
            <a:picLocks noChangeAspect="1" noChangeArrowheads="1"/>
          </p:cNvPicPr>
          <p:nvPr/>
        </p:nvPicPr>
        <p:blipFill>
          <a:blip r:embed="rId3"/>
          <a:srcRect/>
          <a:stretch>
            <a:fillRect/>
          </a:stretch>
        </p:blipFill>
        <p:spPr bwMode="auto">
          <a:xfrm>
            <a:off x="14097000" y="3810000"/>
            <a:ext cx="7391400" cy="7391400"/>
          </a:xfrm>
          <a:prstGeom prst="rect">
            <a:avLst/>
          </a:prstGeom>
          <a:noFill/>
          <a:ln w="9525">
            <a:noFill/>
            <a:miter lim="800000"/>
            <a:headEnd/>
            <a:tailEnd/>
          </a:ln>
        </p:spPr>
      </p:pic>
      <p:pic>
        <p:nvPicPr>
          <p:cNvPr id="8197" name="Picture 2" descr="Z:\home\marck\Dropbox\personal\Strata-CA-2013\ten_commandments_large_web.jpg"/>
          <p:cNvPicPr>
            <a:picLocks noChangeAspect="1" noChangeArrowheads="1"/>
          </p:cNvPicPr>
          <p:nvPr/>
        </p:nvPicPr>
        <p:blipFill>
          <a:blip r:embed="rId4"/>
          <a:srcRect/>
          <a:stretch>
            <a:fillRect/>
          </a:stretch>
        </p:blipFill>
        <p:spPr bwMode="auto">
          <a:xfrm>
            <a:off x="21717000" y="914400"/>
            <a:ext cx="1203325" cy="1468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pPr eaLnBrk="1" hangingPunct="1"/>
            <a:r>
              <a:rPr lang="en-US" sz="5400" smtClean="0">
                <a:latin typeface="Bookman Old Style" pitchFamily="18" charset="0"/>
              </a:rPr>
              <a:t>V) </a:t>
            </a:r>
            <a:r>
              <a:rPr lang="en-US" sz="5400" smtClean="0"/>
              <a:t>Thou shalt expect omnipotence from data scientists</a:t>
            </a:r>
            <a:br>
              <a:rPr lang="en-US" sz="5400" smtClean="0"/>
            </a:br>
            <a:r>
              <a:rPr lang="en-US" sz="4400" i="1" smtClean="0"/>
              <a:t>Get the right people for the job, and value their specific skills</a:t>
            </a:r>
          </a:p>
        </p:txBody>
      </p:sp>
      <p:sp>
        <p:nvSpPr>
          <p:cNvPr id="9219" name="Rectangle 2"/>
          <p:cNvSpPr>
            <a:spLocks noGrp="1" noChangeArrowheads="1"/>
          </p:cNvSpPr>
          <p:nvPr>
            <p:ph type="body" idx="1"/>
          </p:nvPr>
        </p:nvSpPr>
        <p:spPr/>
        <p:txBody>
          <a:bodyPr/>
          <a:lstStyle/>
          <a:p>
            <a:pPr eaLnBrk="1" hangingPunct="1">
              <a:buClr>
                <a:srgbClr val="AA062C"/>
              </a:buClr>
            </a:pPr>
            <a:r>
              <a:rPr lang="en-US" smtClean="0"/>
              <a:t>Miscommunication leads to lost opportunities:</a:t>
            </a:r>
          </a:p>
          <a:p>
            <a:pPr lvl="1" eaLnBrk="1" hangingPunct="1">
              <a:buClr>
                <a:srgbClr val="AA062C"/>
              </a:buClr>
            </a:pPr>
            <a:r>
              <a:rPr lang="en-US" sz="3200" smtClean="0"/>
              <a:t>excessive hype leads people to expect miracles, and miracle-workers</a:t>
            </a:r>
          </a:p>
          <a:p>
            <a:pPr lvl="1" eaLnBrk="1" hangingPunct="1">
              <a:buClr>
                <a:srgbClr val="AA062C"/>
              </a:buClr>
            </a:pPr>
            <a:r>
              <a:rPr lang="en-US" sz="3200" smtClean="0"/>
              <a:t>a lack of awareness of the variety of data scientists leads organizations to wasted effort when trying to find talent</a:t>
            </a:r>
          </a:p>
          <a:p>
            <a:pPr eaLnBrk="1" hangingPunct="1">
              <a:buClr>
                <a:srgbClr val="AA062C"/>
              </a:buClr>
            </a:pPr>
            <a:endParaRPr lang="en-US" smtClean="0"/>
          </a:p>
        </p:txBody>
      </p:sp>
      <p:pic>
        <p:nvPicPr>
          <p:cNvPr id="9220" name="Picture 2" descr="Z:\home\marck\Dropbox\personal\Strata-CA-2013\superheros.jpg"/>
          <p:cNvPicPr>
            <a:picLocks noChangeAspect="1" noChangeArrowheads="1"/>
          </p:cNvPicPr>
          <p:nvPr/>
        </p:nvPicPr>
        <p:blipFill>
          <a:blip r:embed="rId3"/>
          <a:srcRect/>
          <a:stretch>
            <a:fillRect/>
          </a:stretch>
        </p:blipFill>
        <p:spPr bwMode="auto">
          <a:xfrm>
            <a:off x="16306800" y="4953000"/>
            <a:ext cx="6858000" cy="6858000"/>
          </a:xfrm>
          <a:prstGeom prst="rect">
            <a:avLst/>
          </a:prstGeom>
          <a:noFill/>
          <a:ln w="9525">
            <a:noFill/>
            <a:miter lim="800000"/>
            <a:headEnd/>
            <a:tailEnd/>
          </a:ln>
        </p:spPr>
      </p:pic>
      <p:pic>
        <p:nvPicPr>
          <p:cNvPr id="9221" name="Picture 2" descr="Z:\home\marck\Dropbox\personal\Strata-CA-2013\ten_commandments_large_web.jpg"/>
          <p:cNvPicPr>
            <a:picLocks noChangeAspect="1" noChangeArrowheads="1"/>
          </p:cNvPicPr>
          <p:nvPr/>
        </p:nvPicPr>
        <p:blipFill>
          <a:blip r:embed="rId4"/>
          <a:srcRect/>
          <a:stretch>
            <a:fillRect/>
          </a:stretch>
        </p:blipFill>
        <p:spPr bwMode="auto">
          <a:xfrm>
            <a:off x="21717000" y="914400"/>
            <a:ext cx="1203325" cy="1468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a:lstStyle/>
          <a:p>
            <a:pPr eaLnBrk="1" hangingPunct="1"/>
            <a:r>
              <a:rPr lang="en-US" smtClean="0"/>
              <a:t>www.DataCommunityDC.org</a:t>
            </a:r>
          </a:p>
        </p:txBody>
      </p:sp>
      <p:pic>
        <p:nvPicPr>
          <p:cNvPr id="10243" name="Picture 2" descr="Screen Shot 2013-02-25 at 10.03.03 AM.png"/>
          <p:cNvPicPr>
            <a:picLocks noChangeAspect="1"/>
          </p:cNvPicPr>
          <p:nvPr/>
        </p:nvPicPr>
        <p:blipFill>
          <a:blip r:embed="rId3"/>
          <a:srcRect/>
          <a:stretch>
            <a:fillRect/>
          </a:stretch>
        </p:blipFill>
        <p:spPr bwMode="auto">
          <a:xfrm>
            <a:off x="1828800" y="2895600"/>
            <a:ext cx="12522200" cy="8648700"/>
          </a:xfrm>
          <a:prstGeom prst="rect">
            <a:avLst/>
          </a:prstGeom>
          <a:noFill/>
          <a:ln w="9525">
            <a:noFill/>
            <a:miter lim="800000"/>
            <a:headEnd/>
            <a:tailEnd/>
          </a:ln>
        </p:spPr>
      </p:pic>
      <p:sp>
        <p:nvSpPr>
          <p:cNvPr id="10244" name="TextBox 3"/>
          <p:cNvSpPr txBox="1">
            <a:spLocks noChangeArrowheads="1"/>
          </p:cNvSpPr>
          <p:nvPr/>
        </p:nvSpPr>
        <p:spPr bwMode="auto">
          <a:xfrm>
            <a:off x="14478000" y="2667000"/>
            <a:ext cx="8382000" cy="7478713"/>
          </a:xfrm>
          <a:prstGeom prst="rect">
            <a:avLst/>
          </a:prstGeom>
          <a:noFill/>
          <a:ln w="9525">
            <a:noFill/>
            <a:miter lim="800000"/>
            <a:headEnd/>
            <a:tailEnd/>
          </a:ln>
        </p:spPr>
        <p:txBody>
          <a:bodyPr>
            <a:spAutoFit/>
          </a:bodyPr>
          <a:lstStyle/>
          <a:p>
            <a:pPr marL="1143000" indent="-1143000">
              <a:buFont typeface="Arial" pitchFamily="34" charset="0"/>
              <a:buAutoNum type="arabicPeriod"/>
            </a:pPr>
            <a:r>
              <a:rPr lang="en-US" sz="6000"/>
              <a:t>Data Science DC (1808 members)</a:t>
            </a:r>
          </a:p>
          <a:p>
            <a:pPr marL="1143000" indent="-1143000">
              <a:buFont typeface="Arial" pitchFamily="34" charset="0"/>
              <a:buAutoNum type="arabicPeriod"/>
            </a:pPr>
            <a:r>
              <a:rPr lang="en-US" sz="6000"/>
              <a:t>Data Business DC (369 members)</a:t>
            </a:r>
          </a:p>
          <a:p>
            <a:pPr marL="1143000" indent="-1143000">
              <a:buFont typeface="Arial" pitchFamily="34" charset="0"/>
              <a:buAutoNum type="arabicPeriod"/>
            </a:pPr>
            <a:r>
              <a:rPr lang="en-US" sz="6000"/>
              <a:t>Data Visualization DC (329 members)</a:t>
            </a:r>
          </a:p>
          <a:p>
            <a:pPr marL="1143000" indent="-1143000">
              <a:buFont typeface="Arial" pitchFamily="34" charset="0"/>
              <a:buAutoNum type="arabicPeriod"/>
            </a:pPr>
            <a:r>
              <a:rPr lang="en-US" sz="6000"/>
              <a:t>R Users DC </a:t>
            </a:r>
            <a:br>
              <a:rPr lang="en-US" sz="6000"/>
            </a:br>
            <a:r>
              <a:rPr lang="en-US" sz="6000"/>
              <a:t>(1133 members)</a:t>
            </a:r>
          </a:p>
        </p:txBody>
      </p:sp>
      <p:pic>
        <p:nvPicPr>
          <p:cNvPr id="10245" name="Picture 4"/>
          <p:cNvPicPr>
            <a:picLocks noChangeAspect="1"/>
          </p:cNvPicPr>
          <p:nvPr/>
        </p:nvPicPr>
        <p:blipFill>
          <a:blip r:embed="rId4"/>
          <a:srcRect/>
          <a:stretch>
            <a:fillRect/>
          </a:stretch>
        </p:blipFill>
        <p:spPr bwMode="auto">
          <a:xfrm>
            <a:off x="20345400" y="8458200"/>
            <a:ext cx="3530600" cy="3619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eaLnBrk="1" hangingPunct="1"/>
            <a:r>
              <a:rPr lang="en-US" smtClean="0"/>
              <a:t>Greater than 250 completed surveys …</a:t>
            </a:r>
          </a:p>
        </p:txBody>
      </p:sp>
      <p:pic>
        <p:nvPicPr>
          <p:cNvPr id="11267" name="Picture 2" descr="Screen Shot 2013-02-25 at 7.22.23 AM.png"/>
          <p:cNvPicPr>
            <a:picLocks noChangeAspect="1"/>
          </p:cNvPicPr>
          <p:nvPr/>
        </p:nvPicPr>
        <p:blipFill>
          <a:blip r:embed="rId2"/>
          <a:srcRect/>
          <a:stretch>
            <a:fillRect/>
          </a:stretch>
        </p:blipFill>
        <p:spPr bwMode="auto">
          <a:xfrm>
            <a:off x="3352800" y="3048000"/>
            <a:ext cx="17246600" cy="822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itle &amp; Subtitle ligh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Subtitle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ligh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897</TotalTime>
  <Pages>0</Pages>
  <Words>672</Words>
  <Characters>0</Characters>
  <Application>Microsoft Office PowerPoint</Application>
  <PresentationFormat>Custom</PresentationFormat>
  <Lines>0</Lines>
  <Paragraphs>121</Paragraphs>
  <Slides>26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Gill Sans</vt:lpstr>
      <vt:lpstr>ヒラギノ角ゴ ProN W3</vt:lpstr>
      <vt:lpstr>Arial</vt:lpstr>
      <vt:lpstr>ヒラギノ角ゴ ProN W6</vt:lpstr>
      <vt:lpstr>Calibri</vt:lpstr>
      <vt:lpstr>MS PGothic</vt:lpstr>
      <vt:lpstr>Wingdings</vt:lpstr>
      <vt:lpstr>Bookman Old Style</vt:lpstr>
      <vt:lpstr>HelveticaNeue</vt:lpstr>
      <vt:lpstr>Title &amp; Subtitle light</vt:lpstr>
      <vt:lpstr>Title &amp; Bullets light</vt:lpstr>
      <vt:lpstr>Keep your  Data Science Efforts from Derailing</vt:lpstr>
      <vt:lpstr>Background and Motivations</vt:lpstr>
      <vt:lpstr>I) Know nothing about thy data Know your data</vt:lpstr>
      <vt:lpstr> II) Thou shalt provide data scientists with one tool for all tasks Provide and configure the right tools for the job </vt:lpstr>
      <vt:lpstr>III) Thou shalt analyze for analysis’ sake only Begin with the end in mind</vt:lpstr>
      <vt:lpstr>IV) Thou shalt compartmentalize learnings Share your learnings</vt:lpstr>
      <vt:lpstr>V) Thou shalt expect omnipotence from data scientists Get the right people for the job, and value their specific skills</vt:lpstr>
      <vt:lpstr>www.DataCommunityDC.org</vt:lpstr>
      <vt:lpstr>Greater than 250 completed surveys …</vt:lpstr>
      <vt:lpstr>Slide 10</vt:lpstr>
      <vt:lpstr>Slide 11</vt:lpstr>
      <vt:lpstr>On a scale of 1 to 10,  how good are you at Math?</vt:lpstr>
      <vt:lpstr>Self Ranked Skills</vt:lpstr>
      <vt:lpstr>Self Ranked Skills</vt:lpstr>
      <vt:lpstr>Self Identification</vt:lpstr>
      <vt:lpstr>Self Identification</vt:lpstr>
      <vt:lpstr>Slide 17</vt:lpstr>
      <vt:lpstr>DataBusinessPerson</vt:lpstr>
      <vt:lpstr>DataCreative</vt:lpstr>
      <vt:lpstr>DataDeveloper</vt:lpstr>
      <vt:lpstr>DataResearcher</vt:lpstr>
      <vt:lpstr>Why bother?</vt:lpstr>
      <vt:lpstr>Awareness</vt:lpstr>
      <vt:lpstr>Common Language</vt:lpstr>
      <vt:lpstr>Efficiency</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marck</dc:creator>
  <cp:lastModifiedBy>marck</cp:lastModifiedBy>
  <cp:revision>48</cp:revision>
  <dcterms:modified xsi:type="dcterms:W3CDTF">2013-03-06T16:57:31Z</dcterms:modified>
</cp:coreProperties>
</file>